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8"/>
  </p:notesMasterIdLst>
  <p:sldIdLst>
    <p:sldId id="257" r:id="rId2"/>
    <p:sldId id="259" r:id="rId3"/>
    <p:sldId id="260" r:id="rId4"/>
    <p:sldId id="261" r:id="rId5"/>
    <p:sldId id="262" r:id="rId6"/>
    <p:sldId id="263" r:id="rId7"/>
    <p:sldId id="264" r:id="rId8"/>
    <p:sldId id="268" r:id="rId9"/>
    <p:sldId id="269" r:id="rId10"/>
    <p:sldId id="270" r:id="rId11"/>
    <p:sldId id="271" r:id="rId12"/>
    <p:sldId id="272" r:id="rId13"/>
    <p:sldId id="274" r:id="rId14"/>
    <p:sldId id="299" r:id="rId15"/>
    <p:sldId id="300" r:id="rId16"/>
    <p:sldId id="301" r:id="rId17"/>
    <p:sldId id="273"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ECE25C7-B2F4-42E2-8060-1415DF13E0F6}"/>
    <pc:docChg chg="delSld modSld">
      <pc:chgData name="" userId="" providerId="" clId="Web-{5ECE25C7-B2F4-42E2-8060-1415DF13E0F6}" dt="2018-08-14T03:08:46.011" v="27"/>
      <pc:docMkLst>
        <pc:docMk/>
      </pc:docMkLst>
      <pc:sldChg chg="del">
        <pc:chgData name="" userId="" providerId="" clId="Web-{5ECE25C7-B2F4-42E2-8060-1415DF13E0F6}" dt="2018-08-14T03:03:28.429" v="0"/>
        <pc:sldMkLst>
          <pc:docMk/>
          <pc:sldMk cId="1506941856" sldId="258"/>
        </pc:sldMkLst>
      </pc:sldChg>
      <pc:sldChg chg="modNotes">
        <pc:chgData name="" userId="" providerId="" clId="Web-{5ECE25C7-B2F4-42E2-8060-1415DF13E0F6}" dt="2018-08-14T03:06:44.009" v="11"/>
        <pc:sldMkLst>
          <pc:docMk/>
          <pc:sldMk cId="942449089" sldId="260"/>
        </pc:sldMkLst>
      </pc:sldChg>
      <pc:sldChg chg="modNotes">
        <pc:chgData name="" userId="" providerId="" clId="Web-{5ECE25C7-B2F4-42E2-8060-1415DF13E0F6}" dt="2018-08-14T03:06:35.603" v="10"/>
        <pc:sldMkLst>
          <pc:docMk/>
          <pc:sldMk cId="3222470811" sldId="261"/>
        </pc:sldMkLst>
      </pc:sldChg>
      <pc:sldChg chg="modNotes">
        <pc:chgData name="" userId="" providerId="" clId="Web-{5ECE25C7-B2F4-42E2-8060-1415DF13E0F6}" dt="2018-08-14T03:06:22.118" v="9"/>
        <pc:sldMkLst>
          <pc:docMk/>
          <pc:sldMk cId="695810937" sldId="262"/>
        </pc:sldMkLst>
      </pc:sldChg>
      <pc:sldChg chg="modNotes">
        <pc:chgData name="" userId="" providerId="" clId="Web-{5ECE25C7-B2F4-42E2-8060-1415DF13E0F6}" dt="2018-08-14T03:06:12.337" v="8"/>
        <pc:sldMkLst>
          <pc:docMk/>
          <pc:sldMk cId="1929042853" sldId="264"/>
        </pc:sldMkLst>
      </pc:sldChg>
      <pc:sldChg chg="modNotes">
        <pc:chgData name="" userId="" providerId="" clId="Web-{5ECE25C7-B2F4-42E2-8060-1415DF13E0F6}" dt="2018-08-14T03:06:01.384" v="6"/>
        <pc:sldMkLst>
          <pc:docMk/>
          <pc:sldMk cId="2806750448" sldId="268"/>
        </pc:sldMkLst>
      </pc:sldChg>
      <pc:sldChg chg="modNotes">
        <pc:chgData name="" userId="" providerId="" clId="Web-{5ECE25C7-B2F4-42E2-8060-1415DF13E0F6}" dt="2018-08-14T03:05:43.368" v="5"/>
        <pc:sldMkLst>
          <pc:docMk/>
          <pc:sldMk cId="2474161419" sldId="270"/>
        </pc:sldMkLst>
      </pc:sldChg>
      <pc:sldChg chg="modNotes">
        <pc:chgData name="" userId="" providerId="" clId="Web-{5ECE25C7-B2F4-42E2-8060-1415DF13E0F6}" dt="2018-08-14T03:07:02.259" v="12"/>
        <pc:sldMkLst>
          <pc:docMk/>
          <pc:sldMk cId="1595238330" sldId="274"/>
        </pc:sldMkLst>
      </pc:sldChg>
      <pc:sldChg chg="del">
        <pc:chgData name="" userId="" providerId="" clId="Web-{5ECE25C7-B2F4-42E2-8060-1415DF13E0F6}" dt="2018-08-14T03:07:29.510" v="15"/>
        <pc:sldMkLst>
          <pc:docMk/>
          <pc:sldMk cId="2226167399" sldId="275"/>
        </pc:sldMkLst>
      </pc:sldChg>
      <pc:sldChg chg="modNotes">
        <pc:chgData name="" userId="" providerId="" clId="Web-{5ECE25C7-B2F4-42E2-8060-1415DF13E0F6}" dt="2018-08-14T03:07:45.119" v="16"/>
        <pc:sldMkLst>
          <pc:docMk/>
          <pc:sldMk cId="1550832951" sldId="282"/>
        </pc:sldMkLst>
      </pc:sldChg>
      <pc:sldChg chg="modNotes">
        <pc:chgData name="" userId="" providerId="" clId="Web-{5ECE25C7-B2F4-42E2-8060-1415DF13E0F6}" dt="2018-08-14T03:08:24.682" v="17"/>
        <pc:sldMkLst>
          <pc:docMk/>
          <pc:sldMk cId="19282743" sldId="291"/>
        </pc:sldMkLst>
      </pc:sldChg>
      <pc:sldChg chg="modNotes">
        <pc:chgData name="" userId="" providerId="" clId="Web-{5ECE25C7-B2F4-42E2-8060-1415DF13E0F6}" dt="2018-08-14T03:08:33.557" v="18"/>
        <pc:sldMkLst>
          <pc:docMk/>
          <pc:sldMk cId="1701299262" sldId="293"/>
        </pc:sldMkLst>
      </pc:sldChg>
      <pc:sldChg chg="modNotes">
        <pc:chgData name="" userId="" providerId="" clId="Web-{5ECE25C7-B2F4-42E2-8060-1415DF13E0F6}" dt="2018-08-14T03:08:46.011" v="27"/>
        <pc:sldMkLst>
          <pc:docMk/>
          <pc:sldMk cId="524661179" sldId="295"/>
        </pc:sldMkLst>
      </pc:sldChg>
      <pc:sldChg chg="del">
        <pc:chgData name="" userId="" providerId="" clId="Web-{5ECE25C7-B2F4-42E2-8060-1415DF13E0F6}" dt="2018-08-14T03:05:20.633" v="1"/>
        <pc:sldMkLst>
          <pc:docMk/>
          <pc:sldMk cId="531432674" sldId="298"/>
        </pc:sldMkLst>
      </pc:sldChg>
      <pc:sldChg chg="modNotes">
        <pc:chgData name="" userId="" providerId="" clId="Web-{5ECE25C7-B2F4-42E2-8060-1415DF13E0F6}" dt="2018-08-14T03:07:17.025" v="14"/>
        <pc:sldMkLst>
          <pc:docMk/>
          <pc:sldMk cId="3768779566"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5965F-5BCC-4CEA-A0A9-EF759E2243A3}"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42EEC-CB33-49B3-AC4F-B5A0C19E3D4D}" type="slidenum">
              <a:rPr lang="en-US" smtClean="0"/>
              <a:t>‹#›</a:t>
            </a:fld>
            <a:endParaRPr lang="en-US"/>
          </a:p>
        </p:txBody>
      </p:sp>
    </p:spTree>
    <p:extLst>
      <p:ext uri="{BB962C8B-B14F-4D97-AF65-F5344CB8AC3E}">
        <p14:creationId xmlns:p14="http://schemas.microsoft.com/office/powerpoint/2010/main" val="393534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17EFA-D4FA-4994-991F-A1DD189FB779}" type="slidenum">
              <a:rPr lang="en-US" smtClean="0"/>
              <a:t>1</a:t>
            </a:fld>
            <a:endParaRPr lang="en-US"/>
          </a:p>
        </p:txBody>
      </p:sp>
      <p:sp>
        <p:nvSpPr>
          <p:cNvPr id="5" name="Date Placeholder 4"/>
          <p:cNvSpPr>
            <a:spLocks noGrp="1"/>
          </p:cNvSpPr>
          <p:nvPr>
            <p:ph type="dt" idx="11"/>
          </p:nvPr>
        </p:nvSpPr>
        <p:spPr/>
        <p:txBody>
          <a:bodyPr/>
          <a:lstStyle/>
          <a:p>
            <a:r>
              <a:rPr lang="en-US"/>
              <a:t>09/07/16</a:t>
            </a:r>
          </a:p>
        </p:txBody>
      </p:sp>
    </p:spTree>
    <p:extLst>
      <p:ext uri="{BB962C8B-B14F-4D97-AF65-F5344CB8AC3E}">
        <p14:creationId xmlns:p14="http://schemas.microsoft.com/office/powerpoint/2010/main" val="121951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NOT REPRODUCE WITHOUT PERMISSION</a:t>
            </a:r>
            <a:endParaRPr lang="en-US" dirty="0"/>
          </a:p>
        </p:txBody>
      </p:sp>
      <p:sp>
        <p:nvSpPr>
          <p:cNvPr id="4" name="Slide Number Placeholder 3"/>
          <p:cNvSpPr>
            <a:spLocks noGrp="1"/>
          </p:cNvSpPr>
          <p:nvPr>
            <p:ph type="sldNum" sz="quarter" idx="10"/>
          </p:nvPr>
        </p:nvSpPr>
        <p:spPr/>
        <p:txBody>
          <a:bodyPr/>
          <a:lstStyle/>
          <a:p>
            <a:fld id="{3C117EFA-D4FA-4994-991F-A1DD189FB779}" type="slidenum">
              <a:rPr lang="en-US" smtClean="0"/>
              <a:t>10</a:t>
            </a:fld>
            <a:endParaRPr lang="en-US"/>
          </a:p>
        </p:txBody>
      </p:sp>
      <p:sp>
        <p:nvSpPr>
          <p:cNvPr id="5" name="Date Placeholder 4"/>
          <p:cNvSpPr>
            <a:spLocks noGrp="1"/>
          </p:cNvSpPr>
          <p:nvPr>
            <p:ph type="dt" idx="11"/>
          </p:nvPr>
        </p:nvSpPr>
        <p:spPr/>
        <p:txBody>
          <a:bodyPr/>
          <a:lstStyle/>
          <a:p>
            <a:r>
              <a:rPr lang="en-US"/>
              <a:t>09/07/16</a:t>
            </a:r>
          </a:p>
        </p:txBody>
      </p:sp>
    </p:spTree>
    <p:extLst>
      <p:ext uri="{BB962C8B-B14F-4D97-AF65-F5344CB8AC3E}">
        <p14:creationId xmlns:p14="http://schemas.microsoft.com/office/powerpoint/2010/main" val="39083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708033" y="4379418"/>
            <a:ext cx="5661010" cy="4149590"/>
          </a:xfrm>
          <a:prstGeom prst="rect">
            <a:avLst/>
          </a:prstGeom>
        </p:spPr>
        <p:txBody>
          <a:bodyPr lIns="92375" tIns="92375" rIns="92375" bIns="92375" anchor="t" anchorCtr="0">
            <a:noAutofit/>
          </a:bodyPr>
          <a:lstStyle/>
          <a:p>
            <a:r>
              <a:rPr lang="en-US" dirty="0"/>
              <a:t>LG</a:t>
            </a:r>
            <a:endParaRPr dirty="0"/>
          </a:p>
        </p:txBody>
      </p:sp>
      <p:sp>
        <p:nvSpPr>
          <p:cNvPr id="321" name="Shape 321"/>
          <p:cNvSpPr>
            <a:spLocks noGrp="1" noRot="1" noChangeAspect="1"/>
          </p:cNvSpPr>
          <p:nvPr>
            <p:ph type="sldImg" idx="2"/>
          </p:nvPr>
        </p:nvSpPr>
        <p:spPr>
          <a:xfrm>
            <a:off x="465138" y="690563"/>
            <a:ext cx="6148387" cy="34591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Date Placeholder 1"/>
          <p:cNvSpPr>
            <a:spLocks noGrp="1"/>
          </p:cNvSpPr>
          <p:nvPr>
            <p:ph type="dt" idx="10"/>
          </p:nvPr>
        </p:nvSpPr>
        <p:spPr/>
        <p:txBody>
          <a:bodyPr/>
          <a:lstStyle/>
          <a:p>
            <a:r>
              <a:rPr lang="en-US"/>
              <a:t>09/07/16</a:t>
            </a:r>
          </a:p>
        </p:txBody>
      </p:sp>
    </p:spTree>
    <p:extLst>
      <p:ext uri="{BB962C8B-B14F-4D97-AF65-F5344CB8AC3E}">
        <p14:creationId xmlns:p14="http://schemas.microsoft.com/office/powerpoint/2010/main" val="255901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12</a:t>
            </a:fld>
            <a:endParaRPr lang="en-US"/>
          </a:p>
        </p:txBody>
      </p:sp>
    </p:spTree>
    <p:extLst>
      <p:ext uri="{BB962C8B-B14F-4D97-AF65-F5344CB8AC3E}">
        <p14:creationId xmlns:p14="http://schemas.microsoft.com/office/powerpoint/2010/main" val="782857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304800"/>
            <a:ext cx="6170613" cy="3471863"/>
          </a:xfrm>
        </p:spPr>
      </p:sp>
      <p:sp>
        <p:nvSpPr>
          <p:cNvPr id="3" name="Notes Placeholder 2"/>
          <p:cNvSpPr txBox="1">
            <a:spLocks noGrp="1"/>
          </p:cNvSpPr>
          <p:nvPr>
            <p:ph type="body" sz="quarter" idx="1"/>
          </p:nvPr>
        </p:nvSpPr>
        <p:spPr>
          <a:xfrm>
            <a:off x="897629" y="4038602"/>
            <a:ext cx="5047906" cy="4182110"/>
          </a:xfrm>
        </p:spPr>
        <p:txBody>
          <a:bodyPr/>
          <a:lstStyle/>
          <a:p>
            <a:pPr marL="167640" indent="-167640">
              <a:buFont typeface="Arial" pitchFamily="34" charset="0"/>
              <a:buChar char="•"/>
            </a:pPr>
            <a:endParaRPr lang="en-US" b="0" baseline="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1051924-7F90-FC44-9967-BEE73BD28598}" type="slidenum">
              <a:rPr lang="en-US" smtClean="0"/>
              <a:t>13</a:t>
            </a:fld>
            <a:endParaRPr lang="en-US"/>
          </a:p>
        </p:txBody>
      </p:sp>
      <p:sp>
        <p:nvSpPr>
          <p:cNvPr id="6" name="Header Placeholder 5">
            <a:extLst>
              <a:ext uri="{FF2B5EF4-FFF2-40B4-BE49-F238E27FC236}">
                <a16:creationId xmlns="" xmlns:a16="http://schemas.microsoft.com/office/drawing/2014/main" id="{7C133634-72BD-4867-AA2D-0056C1AD0A50}"/>
              </a:ext>
            </a:extLst>
          </p:cNvPr>
          <p:cNvSpPr>
            <a:spLocks noGrp="1"/>
          </p:cNvSpPr>
          <p:nvPr>
            <p:ph type="hdr" sz="quarter" idx="12"/>
          </p:nvPr>
        </p:nvSpPr>
        <p:spPr/>
        <p:txBody>
          <a:bodyPr/>
          <a:lstStyle/>
          <a:p>
            <a:r>
              <a:rPr lang="en-US"/>
              <a:t>FAN (Facilitating Attuned INteractions)</a:t>
            </a:r>
          </a:p>
        </p:txBody>
      </p:sp>
    </p:spTree>
    <p:extLst>
      <p:ext uri="{BB962C8B-B14F-4D97-AF65-F5344CB8AC3E}">
        <p14:creationId xmlns:p14="http://schemas.microsoft.com/office/powerpoint/2010/main" val="396576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577850"/>
            <a:ext cx="3860800" cy="2173288"/>
          </a:xfrm>
        </p:spPr>
      </p:sp>
      <p:sp>
        <p:nvSpPr>
          <p:cNvPr id="3" name="Notes Placeholder 2"/>
          <p:cNvSpPr>
            <a:spLocks noGrp="1"/>
          </p:cNvSpPr>
          <p:nvPr>
            <p:ph type="body" idx="1"/>
          </p:nvPr>
        </p:nvSpPr>
        <p:spPr>
          <a:xfrm>
            <a:off x="688182" y="2956292"/>
            <a:ext cx="5505450" cy="5738039"/>
          </a:xfrm>
        </p:spPr>
        <p:txBody>
          <a:bodyPr/>
          <a:lstStyle/>
          <a:p>
            <a:pPr fontAlgn="base"/>
            <a:r>
              <a:rPr lang="en-US" dirty="0"/>
              <a:t>“When you do something that doesn’t work, you have an opportunity to learn something and grow closer.” –T. Berry Brazelton, MD​</a:t>
            </a:r>
          </a:p>
          <a:p>
            <a:pPr fontAlgn="base"/>
            <a:r>
              <a:rPr lang="en-US" dirty="0"/>
              <a:t>Facilitating repair can strengthen the relationship and offer a corrective experience.</a:t>
            </a:r>
          </a:p>
          <a:p>
            <a:pPr fontAlgn="base"/>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1051924-7F90-FC44-9967-BEE73BD28598}"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
        <p:nvSpPr>
          <p:cNvPr id="6" name="Header Placeholder 5">
            <a:extLst>
              <a:ext uri="{FF2B5EF4-FFF2-40B4-BE49-F238E27FC236}">
                <a16:creationId xmlns="" xmlns:a16="http://schemas.microsoft.com/office/drawing/2014/main" id="{0A0A86B3-7E2D-4E5C-85AC-888CC331AA41}"/>
              </a:ext>
            </a:extLst>
          </p:cNvPr>
          <p:cNvSpPr>
            <a:spLocks noGrp="1"/>
          </p:cNvSpPr>
          <p:nvPr>
            <p:ph type="hdr" sz="quarter" idx="12"/>
          </p:nvPr>
        </p:nvSpPr>
        <p:spPr/>
        <p:txBody>
          <a:bodyPr/>
          <a:lstStyle/>
          <a:p>
            <a:r>
              <a:rPr lang="en-US"/>
              <a:t>FAN (Facilitating Attuned INteractions)</a:t>
            </a:r>
          </a:p>
        </p:txBody>
      </p:sp>
    </p:spTree>
    <p:extLst>
      <p:ext uri="{BB962C8B-B14F-4D97-AF65-F5344CB8AC3E}">
        <p14:creationId xmlns:p14="http://schemas.microsoft.com/office/powerpoint/2010/main" val="2680077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17EFA-D4FA-4994-991F-A1DD189FB779}" type="slidenum">
              <a:rPr lang="en-US" smtClean="0"/>
              <a:t>17</a:t>
            </a:fld>
            <a:endParaRPr lang="en-US"/>
          </a:p>
        </p:txBody>
      </p:sp>
      <p:sp>
        <p:nvSpPr>
          <p:cNvPr id="5" name="Date Placeholder 4"/>
          <p:cNvSpPr>
            <a:spLocks noGrp="1"/>
          </p:cNvSpPr>
          <p:nvPr>
            <p:ph type="dt" idx="11"/>
          </p:nvPr>
        </p:nvSpPr>
        <p:spPr/>
        <p:txBody>
          <a:bodyPr/>
          <a:lstStyle/>
          <a:p>
            <a:r>
              <a:rPr lang="en-US"/>
              <a:t>09/07/16</a:t>
            </a:r>
          </a:p>
        </p:txBody>
      </p:sp>
    </p:spTree>
    <p:extLst>
      <p:ext uri="{BB962C8B-B14F-4D97-AF65-F5344CB8AC3E}">
        <p14:creationId xmlns:p14="http://schemas.microsoft.com/office/powerpoint/2010/main" val="115105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buFont typeface="Arial" panose="020B0604020202020204" pitchFamily="34" charset="0"/>
              <a:buChar char="•"/>
            </a:pPr>
            <a:r>
              <a:rPr lang="en-US" dirty="0">
                <a:solidFill>
                  <a:srgbClr val="000000"/>
                </a:solidFill>
                <a:latin typeface="Calibri" panose="020F0502020204030204" pitchFamily="34" charset="0"/>
              </a:rPr>
              <a:t> Individual goals:​</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Calibri" panose="020F0502020204030204" pitchFamily="34" charset="0"/>
              </a:rPr>
              <a:t>Where is your comfort wedge? Where is your growing wedge?​</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Calibri" panose="020F0502020204030204" pitchFamily="34" charset="0"/>
              </a:rPr>
              <a:t>Team goal:​</a:t>
            </a:r>
            <a:endParaRPr lang="en-US" dirty="0">
              <a:solidFill>
                <a:srgbClr val="000000"/>
              </a:solidFill>
              <a:latin typeface="Arial" panose="020B0604020202020204" pitchFamily="34" charset="0"/>
            </a:endParaRPr>
          </a:p>
          <a:p>
            <a:pPr fontAlgn="base">
              <a:buFont typeface="Arial" panose="020B0604020202020204" pitchFamily="34" charset="0"/>
              <a:buChar char="•"/>
            </a:pPr>
            <a:r>
              <a:rPr lang="en-US" dirty="0">
                <a:solidFill>
                  <a:srgbClr val="000000"/>
                </a:solidFill>
                <a:latin typeface="Calibri" panose="020F0502020204030204" pitchFamily="34" charset="0"/>
              </a:rPr>
              <a:t>As a team, where is your comfort wedge? Your growing wedge? ​</a:t>
            </a:r>
            <a:endParaRPr lang="en-US" dirty="0">
              <a:solidFill>
                <a:srgbClr val="000000"/>
              </a:solidFill>
              <a:latin typeface="Arial" panose="020B0604020202020204" pitchFamily="34" charset="0"/>
            </a:endParaRPr>
          </a:p>
          <a:p>
            <a:endParaRPr lang="en-US" dirty="0"/>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18</a:t>
            </a:fld>
            <a:endParaRPr lang="en-US"/>
          </a:p>
        </p:txBody>
      </p:sp>
    </p:spTree>
    <p:extLst>
      <p:ext uri="{BB962C8B-B14F-4D97-AF65-F5344CB8AC3E}">
        <p14:creationId xmlns:p14="http://schemas.microsoft.com/office/powerpoint/2010/main" val="3544721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465138" y="690563"/>
            <a:ext cx="6148387" cy="34591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708033" y="4379418"/>
            <a:ext cx="5660985" cy="4149714"/>
          </a:xfrm>
          <a:prstGeom prst="rect">
            <a:avLst/>
          </a:prstGeom>
        </p:spPr>
        <p:txBody>
          <a:bodyPr lIns="92375" tIns="92375" rIns="92375" bIns="92375" anchor="t" anchorCtr="0">
            <a:noAutofit/>
          </a:bodyPr>
          <a:lstStyle/>
          <a:p>
            <a:r>
              <a:rPr lang="en-US" dirty="0"/>
              <a:t>LG</a:t>
            </a:r>
            <a:endParaRPr dirty="0"/>
          </a:p>
        </p:txBody>
      </p:sp>
      <p:sp>
        <p:nvSpPr>
          <p:cNvPr id="411" name="Shape 411"/>
          <p:cNvSpPr txBox="1">
            <a:spLocks noGrp="1"/>
          </p:cNvSpPr>
          <p:nvPr>
            <p:ph type="sldNum" idx="12"/>
          </p:nvPr>
        </p:nvSpPr>
        <p:spPr>
          <a:xfrm>
            <a:off x="4008398" y="8757253"/>
            <a:ext cx="3067018" cy="461278"/>
          </a:xfrm>
          <a:prstGeom prst="rect">
            <a:avLst/>
          </a:prstGeom>
        </p:spPr>
        <p:txBody>
          <a:bodyPr lIns="93335" tIns="46655" rIns="93335" bIns="46655" anchor="b" anchorCtr="0">
            <a:noAutofit/>
          </a:bodyPr>
          <a:lstStyle/>
          <a:p>
            <a:pPr>
              <a:buClr>
                <a:srgbClr val="000000"/>
              </a:buClr>
              <a:buSzPct val="25000"/>
            </a:pPr>
            <a:fld id="{00000000-1234-1234-1234-123412341234}" type="slidenum">
              <a:rPr lang="en-US"/>
              <a:pPr>
                <a:buClr>
                  <a:srgbClr val="000000"/>
                </a:buClr>
                <a:buSzPct val="25000"/>
              </a:pPr>
              <a:t>19</a:t>
            </a:fld>
            <a:endParaRPr lang="en-US"/>
          </a:p>
        </p:txBody>
      </p:sp>
      <p:sp>
        <p:nvSpPr>
          <p:cNvPr id="2" name="Date Placeholder 1"/>
          <p:cNvSpPr>
            <a:spLocks noGrp="1"/>
          </p:cNvSpPr>
          <p:nvPr>
            <p:ph type="dt" idx="13"/>
          </p:nvPr>
        </p:nvSpPr>
        <p:spPr/>
        <p:txBody>
          <a:bodyPr/>
          <a:lstStyle/>
          <a:p>
            <a:r>
              <a:rPr lang="en-US"/>
              <a:t>09/07/16</a:t>
            </a:r>
          </a:p>
        </p:txBody>
      </p:sp>
    </p:spTree>
    <p:extLst>
      <p:ext uri="{BB962C8B-B14F-4D97-AF65-F5344CB8AC3E}">
        <p14:creationId xmlns:p14="http://schemas.microsoft.com/office/powerpoint/2010/main" val="261867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t>Let’s focus on holding, validating, and exploring to start.  Let’s look at some different responses and see what you think. Are these empathic inquiry statements? Which ones are/are not? </a:t>
            </a:r>
          </a:p>
          <a:p>
            <a:endParaRPr lang="en-US" altLang="en-US" dirty="0"/>
          </a:p>
          <a:p>
            <a:r>
              <a:rPr lang="en-US" altLang="en-US" dirty="0"/>
              <a:t>Depending on the group size, invite people to do thumbs up or thumbs down – exploring thoughts and differences. </a:t>
            </a:r>
          </a:p>
        </p:txBody>
      </p:sp>
    </p:spTree>
    <p:extLst>
      <p:ext uri="{BB962C8B-B14F-4D97-AF65-F5344CB8AC3E}">
        <p14:creationId xmlns:p14="http://schemas.microsoft.com/office/powerpoint/2010/main" val="2569741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465138" y="690563"/>
            <a:ext cx="6148387" cy="34591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25" name="Shape 425"/>
          <p:cNvSpPr txBox="1">
            <a:spLocks noGrp="1"/>
          </p:cNvSpPr>
          <p:nvPr>
            <p:ph type="body" idx="1"/>
          </p:nvPr>
        </p:nvSpPr>
        <p:spPr>
          <a:xfrm>
            <a:off x="708033" y="4379418"/>
            <a:ext cx="5661010" cy="4149590"/>
          </a:xfrm>
          <a:prstGeom prst="rect">
            <a:avLst/>
          </a:prstGeom>
          <a:noFill/>
          <a:ln>
            <a:noFill/>
          </a:ln>
        </p:spPr>
        <p:txBody>
          <a:bodyPr lIns="93335" tIns="46655" rIns="93335" bIns="46655" anchor="t" anchorCtr="0">
            <a:noAutofit/>
          </a:bodyPr>
          <a:lstStyle/>
          <a:p>
            <a:pPr>
              <a:buSzPct val="25000"/>
            </a:pPr>
            <a:endParaRPr lang="en-US" b="1" dirty="0">
              <a:solidFill>
                <a:schemeClr val="dk1"/>
              </a:solidFill>
              <a:latin typeface="Arial"/>
              <a:ea typeface="Arial"/>
              <a:cs typeface="Arial"/>
            </a:endParaRPr>
          </a:p>
        </p:txBody>
      </p:sp>
      <p:sp>
        <p:nvSpPr>
          <p:cNvPr id="426" name="Shape 426"/>
          <p:cNvSpPr txBox="1">
            <a:spLocks noGrp="1"/>
          </p:cNvSpPr>
          <p:nvPr>
            <p:ph type="sldNum" idx="12"/>
          </p:nvPr>
        </p:nvSpPr>
        <p:spPr>
          <a:xfrm>
            <a:off x="4008398" y="8757252"/>
            <a:ext cx="3067058" cy="461240"/>
          </a:xfrm>
          <a:prstGeom prst="rect">
            <a:avLst/>
          </a:prstGeom>
          <a:noFill/>
          <a:ln>
            <a:noFill/>
          </a:ln>
        </p:spPr>
        <p:txBody>
          <a:bodyPr lIns="93335" tIns="46655" rIns="93335" bIns="46655"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21</a:t>
            </a:fld>
            <a:endParaRPr lang="en-US">
              <a:solidFill>
                <a:schemeClr val="dk1"/>
              </a:solidFill>
              <a:latin typeface="Calibri"/>
              <a:ea typeface="Calibri"/>
              <a:cs typeface="Calibri"/>
              <a:sym typeface="Calibri"/>
            </a:endParaRPr>
          </a:p>
        </p:txBody>
      </p:sp>
      <p:sp>
        <p:nvSpPr>
          <p:cNvPr id="2" name="Date Placeholder 1"/>
          <p:cNvSpPr>
            <a:spLocks noGrp="1"/>
          </p:cNvSpPr>
          <p:nvPr>
            <p:ph type="dt" idx="13"/>
          </p:nvPr>
        </p:nvSpPr>
        <p:spPr/>
        <p:txBody>
          <a:bodyPr/>
          <a:lstStyle/>
          <a:p>
            <a:r>
              <a:rPr lang="en-US"/>
              <a:t>09/07/16</a:t>
            </a:r>
          </a:p>
        </p:txBody>
      </p:sp>
    </p:spTree>
    <p:extLst>
      <p:ext uri="{BB962C8B-B14F-4D97-AF65-F5344CB8AC3E}">
        <p14:creationId xmlns:p14="http://schemas.microsoft.com/office/powerpoint/2010/main" val="427133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 was that like to be asked about your experience? </a:t>
            </a:r>
          </a:p>
          <a:p>
            <a:r>
              <a:rPr lang="en-US" altLang="en-US" dirty="0"/>
              <a:t>What was it like to offer your presence to the other?</a:t>
            </a:r>
          </a:p>
          <a:p>
            <a:r>
              <a:rPr lang="en-US" altLang="en-US" dirty="0"/>
              <a:t>What did you learn about your partner?</a:t>
            </a:r>
          </a:p>
          <a:p>
            <a:endParaRPr lang="en-US" dirty="0"/>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2</a:t>
            </a:fld>
            <a:endParaRPr lang="en-US"/>
          </a:p>
        </p:txBody>
      </p:sp>
    </p:spTree>
    <p:extLst>
      <p:ext uri="{BB962C8B-B14F-4D97-AF65-F5344CB8AC3E}">
        <p14:creationId xmlns:p14="http://schemas.microsoft.com/office/powerpoint/2010/main" val="2923090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708033" y="4379418"/>
            <a:ext cx="5661010" cy="4149590"/>
          </a:xfrm>
          <a:prstGeom prst="rect">
            <a:avLst/>
          </a:prstGeom>
        </p:spPr>
        <p:txBody>
          <a:bodyPr lIns="92375" tIns="92375" rIns="92375" bIns="92375" anchor="t" anchorCtr="0">
            <a:noAutofit/>
          </a:bodyPr>
          <a:lstStyle/>
          <a:p>
            <a:r>
              <a:rPr lang="en-US" dirty="0"/>
              <a:t>LG</a:t>
            </a:r>
            <a:endParaRPr dirty="0"/>
          </a:p>
        </p:txBody>
      </p:sp>
      <p:sp>
        <p:nvSpPr>
          <p:cNvPr id="439" name="Shape 439"/>
          <p:cNvSpPr>
            <a:spLocks noGrp="1" noRot="1" noChangeAspect="1"/>
          </p:cNvSpPr>
          <p:nvPr>
            <p:ph type="sldImg" idx="2"/>
          </p:nvPr>
        </p:nvSpPr>
        <p:spPr>
          <a:xfrm>
            <a:off x="465138" y="690563"/>
            <a:ext cx="6148387" cy="34591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 name="Date Placeholder 1"/>
          <p:cNvSpPr>
            <a:spLocks noGrp="1"/>
          </p:cNvSpPr>
          <p:nvPr>
            <p:ph type="dt" idx="10"/>
          </p:nvPr>
        </p:nvSpPr>
        <p:spPr/>
        <p:txBody>
          <a:bodyPr/>
          <a:lstStyle/>
          <a:p>
            <a:r>
              <a:rPr lang="en-US"/>
              <a:t>09/07/16</a:t>
            </a:r>
          </a:p>
        </p:txBody>
      </p:sp>
    </p:spTree>
    <p:extLst>
      <p:ext uri="{BB962C8B-B14F-4D97-AF65-F5344CB8AC3E}">
        <p14:creationId xmlns:p14="http://schemas.microsoft.com/office/powerpoint/2010/main" val="3950559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Assessed via Interpersonal Reactivity Index (IRI; Davis, 1983).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Participant self-report on four subscales: perspective taking, fantasy (i.e., identifying with characters in a novel), empathic concern, personal distress (i.e., personal feelings of apprehension in emergency situations). </a:t>
            </a:r>
            <a:endParaRPr lang="en-US" i="0" dirty="0"/>
          </a:p>
          <a:p>
            <a:endParaRPr lang="en-US" dirty="0"/>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23</a:t>
            </a:fld>
            <a:endParaRPr lang="en-US"/>
          </a:p>
        </p:txBody>
      </p:sp>
    </p:spTree>
    <p:extLst>
      <p:ext uri="{BB962C8B-B14F-4D97-AF65-F5344CB8AC3E}">
        <p14:creationId xmlns:p14="http://schemas.microsoft.com/office/powerpoint/2010/main" val="1169966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80000"/>
            </a:pPr>
            <a:r>
              <a:rPr lang="en-US" sz="3000" dirty="0"/>
              <a:t>34 semi-structured interviews (30-40 mins long)</a:t>
            </a:r>
          </a:p>
          <a:p>
            <a:pPr lvl="1">
              <a:buSzPct val="80000"/>
            </a:pPr>
            <a:r>
              <a:rPr lang="en-US" sz="3000" i="0" dirty="0"/>
              <a:t>7 community partner sites</a:t>
            </a:r>
          </a:p>
          <a:p>
            <a:pPr lvl="5">
              <a:buSzPct val="80000"/>
            </a:pPr>
            <a:r>
              <a:rPr lang="en-US" sz="2800" i="0" dirty="0"/>
              <a:t>traditional one-to-one mentoring, school- and site-based mentoring, mentoring of youth involved in child welfare, mentoring in community colleges and of college students</a:t>
            </a:r>
          </a:p>
          <a:p>
            <a:pPr>
              <a:buSzPct val="80000"/>
            </a:pPr>
            <a:r>
              <a:rPr lang="en-US" sz="3000" dirty="0"/>
              <a:t>Questions on </a:t>
            </a:r>
          </a:p>
          <a:p>
            <a:pPr lvl="1">
              <a:buSzPct val="80000"/>
            </a:pPr>
            <a:r>
              <a:rPr lang="en-US" sz="3000" dirty="0"/>
              <a:t>participants’ overall experience using the Mentoring FAN</a:t>
            </a:r>
          </a:p>
          <a:p>
            <a:pPr lvl="1">
              <a:buSzPct val="80000"/>
            </a:pPr>
            <a:r>
              <a:rPr lang="en-US" sz="3000" dirty="0"/>
              <a:t>helpful and hindering aspects of utilizing approach</a:t>
            </a:r>
          </a:p>
          <a:p>
            <a:pPr lvl="1">
              <a:buSzPct val="80000"/>
            </a:pPr>
            <a:r>
              <a:rPr lang="en-US" sz="3000" dirty="0"/>
              <a:t>barriers perceived to implementing Mentoring FAN in their practice</a:t>
            </a:r>
          </a:p>
          <a:p>
            <a:pPr lvl="1">
              <a:buSzPct val="80000"/>
            </a:pPr>
            <a:r>
              <a:rPr lang="en-US" sz="3000" dirty="0"/>
              <a:t>suggestions for improving future trainings</a:t>
            </a:r>
          </a:p>
          <a:p>
            <a:endParaRPr lang="en-US" dirty="0"/>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24</a:t>
            </a:fld>
            <a:endParaRPr lang="en-US"/>
          </a:p>
        </p:txBody>
      </p:sp>
    </p:spTree>
    <p:extLst>
      <p:ext uri="{BB962C8B-B14F-4D97-AF65-F5344CB8AC3E}">
        <p14:creationId xmlns:p14="http://schemas.microsoft.com/office/powerpoint/2010/main" val="2162727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Mentors supported by staff completed anonymous, open-ended questions focused on experience of support by staff participants in Mentoring FAN</a:t>
            </a:r>
          </a:p>
          <a:p>
            <a:endParaRPr lang="en-US" dirty="0"/>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28</a:t>
            </a:fld>
            <a:endParaRPr lang="en-US"/>
          </a:p>
        </p:txBody>
      </p:sp>
    </p:spTree>
    <p:extLst>
      <p:ext uri="{BB962C8B-B14F-4D97-AF65-F5344CB8AC3E}">
        <p14:creationId xmlns:p14="http://schemas.microsoft.com/office/powerpoint/2010/main" val="2238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30</a:t>
            </a:fld>
            <a:endParaRPr lang="en-US"/>
          </a:p>
        </p:txBody>
      </p:sp>
    </p:spTree>
    <p:extLst>
      <p:ext uri="{BB962C8B-B14F-4D97-AF65-F5344CB8AC3E}">
        <p14:creationId xmlns:p14="http://schemas.microsoft.com/office/powerpoint/2010/main" val="3855953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31</a:t>
            </a:fld>
            <a:endParaRPr lang="en-US"/>
          </a:p>
        </p:txBody>
      </p:sp>
    </p:spTree>
    <p:extLst>
      <p:ext uri="{BB962C8B-B14F-4D97-AF65-F5344CB8AC3E}">
        <p14:creationId xmlns:p14="http://schemas.microsoft.com/office/powerpoint/2010/main" val="3642094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09/07/16</a:t>
            </a:r>
          </a:p>
        </p:txBody>
      </p:sp>
      <p:sp>
        <p:nvSpPr>
          <p:cNvPr id="5" name="Slide Number Placeholder 4"/>
          <p:cNvSpPr>
            <a:spLocks noGrp="1"/>
          </p:cNvSpPr>
          <p:nvPr>
            <p:ph type="sldNum" sz="quarter" idx="11"/>
          </p:nvPr>
        </p:nvSpPr>
        <p:spPr/>
        <p:txBody>
          <a:bodyPr/>
          <a:lstStyle/>
          <a:p>
            <a:fld id="{3C117EFA-D4FA-4994-991F-A1DD189FB779}" type="slidenum">
              <a:rPr lang="en-US" smtClean="0"/>
              <a:t>32</a:t>
            </a:fld>
            <a:endParaRPr lang="en-US"/>
          </a:p>
        </p:txBody>
      </p:sp>
    </p:spTree>
    <p:extLst>
      <p:ext uri="{BB962C8B-B14F-4D97-AF65-F5344CB8AC3E}">
        <p14:creationId xmlns:p14="http://schemas.microsoft.com/office/powerpoint/2010/main" val="407525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 NOT REPRODUCE WITHOUT PERMISSION</a:t>
            </a:r>
          </a:p>
        </p:txBody>
      </p:sp>
      <p:sp>
        <p:nvSpPr>
          <p:cNvPr id="4" name="Slide Number Placeholder 3"/>
          <p:cNvSpPr>
            <a:spLocks noGrp="1"/>
          </p:cNvSpPr>
          <p:nvPr>
            <p:ph type="sldNum" sz="quarter" idx="5"/>
          </p:nvPr>
        </p:nvSpPr>
        <p:spPr/>
        <p:txBody>
          <a:bodyPr/>
          <a:lstStyle/>
          <a:p>
            <a:fld id="{1B942EEC-CB33-49B3-AC4F-B5A0C19E3D4D}" type="slidenum">
              <a:rPr lang="en-US" smtClean="0"/>
              <a:t>34</a:t>
            </a:fld>
            <a:endParaRPr lang="en-US"/>
          </a:p>
        </p:txBody>
      </p:sp>
    </p:spTree>
    <p:extLst>
      <p:ext uri="{BB962C8B-B14F-4D97-AF65-F5344CB8AC3E}">
        <p14:creationId xmlns:p14="http://schemas.microsoft.com/office/powerpoint/2010/main" val="2488476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JP</a:t>
            </a:r>
          </a:p>
        </p:txBody>
      </p:sp>
      <p:sp>
        <p:nvSpPr>
          <p:cNvPr id="4" name="Slide Number Placeholder 3"/>
          <p:cNvSpPr>
            <a:spLocks noGrp="1"/>
          </p:cNvSpPr>
          <p:nvPr>
            <p:ph type="sldNum" sz="quarter" idx="10"/>
          </p:nvPr>
        </p:nvSpPr>
        <p:spPr/>
        <p:txBody>
          <a:bodyPr/>
          <a:lstStyle/>
          <a:p>
            <a:fld id="{3C117EFA-D4FA-4994-991F-A1DD189FB779}" type="slidenum">
              <a:rPr lang="en-US" smtClean="0"/>
              <a:t>36</a:t>
            </a:fld>
            <a:endParaRPr lang="en-US"/>
          </a:p>
        </p:txBody>
      </p:sp>
      <p:sp>
        <p:nvSpPr>
          <p:cNvPr id="5" name="Date Placeholder 4"/>
          <p:cNvSpPr>
            <a:spLocks noGrp="1"/>
          </p:cNvSpPr>
          <p:nvPr>
            <p:ph type="dt" idx="11"/>
          </p:nvPr>
        </p:nvSpPr>
        <p:spPr/>
        <p:txBody>
          <a:bodyPr/>
          <a:lstStyle/>
          <a:p>
            <a:r>
              <a:rPr lang="en-US"/>
              <a:t>09/07/16</a:t>
            </a:r>
          </a:p>
        </p:txBody>
      </p:sp>
    </p:spTree>
    <p:extLst>
      <p:ext uri="{BB962C8B-B14F-4D97-AF65-F5344CB8AC3E}">
        <p14:creationId xmlns:p14="http://schemas.microsoft.com/office/powerpoint/2010/main" val="123996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C117EFA-D4FA-4994-991F-A1DD189FB779}" type="slidenum">
              <a:rPr lang="en-US" smtClean="0"/>
              <a:t>3</a:t>
            </a:fld>
            <a:endParaRPr lang="en-US"/>
          </a:p>
        </p:txBody>
      </p:sp>
      <p:sp>
        <p:nvSpPr>
          <p:cNvPr id="5" name="Date Placeholder 4"/>
          <p:cNvSpPr>
            <a:spLocks noGrp="1"/>
          </p:cNvSpPr>
          <p:nvPr>
            <p:ph type="dt" idx="11"/>
          </p:nvPr>
        </p:nvSpPr>
        <p:spPr/>
        <p:txBody>
          <a:bodyPr/>
          <a:lstStyle/>
          <a:p>
            <a:r>
              <a:rPr lang="en-US"/>
              <a:t>09/07/16</a:t>
            </a:r>
          </a:p>
        </p:txBody>
      </p:sp>
    </p:spTree>
    <p:extLst>
      <p:ext uri="{BB962C8B-B14F-4D97-AF65-F5344CB8AC3E}">
        <p14:creationId xmlns:p14="http://schemas.microsoft.com/office/powerpoint/2010/main" val="142177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a:xfrm>
            <a:off x="1477963" y="0"/>
            <a:ext cx="4114800" cy="2314575"/>
          </a:xfrm>
          <a:ln/>
        </p:spPr>
      </p:sp>
      <p:sp>
        <p:nvSpPr>
          <p:cNvPr id="332803" name="Notes Placeholder 2"/>
          <p:cNvSpPr>
            <a:spLocks noGrp="1"/>
          </p:cNvSpPr>
          <p:nvPr>
            <p:ph type="body" idx="1"/>
          </p:nvPr>
        </p:nvSpPr>
        <p:spPr>
          <a:xfrm>
            <a:off x="688182" y="2469358"/>
            <a:ext cx="5505450" cy="6103954"/>
          </a:xfrm>
          <a:noFill/>
        </p:spPr>
        <p:txBody>
          <a:bodyPr/>
          <a:lstStyle/>
          <a:p>
            <a:pPr marL="167640" indent="-167640">
              <a:buFont typeface="Arial" pitchFamily="34" charset="0"/>
              <a:buChar char="•"/>
            </a:pPr>
            <a:endParaRPr lang="en-US" altLang="en-US" dirty="0">
              <a:latin typeface="Arial" charset="0"/>
              <a:cs typeface="Arial"/>
            </a:endParaRPr>
          </a:p>
        </p:txBody>
      </p:sp>
      <p:sp>
        <p:nvSpPr>
          <p:cNvPr id="2" name="Footer Placeholder 1"/>
          <p:cNvSpPr>
            <a:spLocks noGrp="1"/>
          </p:cNvSpPr>
          <p:nvPr>
            <p:ph type="ftr" sz="quarter" idx="10"/>
          </p:nvPr>
        </p:nvSpPr>
        <p:spPr/>
        <p:txBody>
          <a:bodyPr/>
          <a:lstStyle/>
          <a:p>
            <a:endParaRPr lang="en-US"/>
          </a:p>
        </p:txBody>
      </p:sp>
      <p:sp>
        <p:nvSpPr>
          <p:cNvPr id="3" name="Slide Number Placeholder 2"/>
          <p:cNvSpPr>
            <a:spLocks noGrp="1"/>
          </p:cNvSpPr>
          <p:nvPr>
            <p:ph type="sldNum" sz="quarter" idx="11"/>
          </p:nvPr>
        </p:nvSpPr>
        <p:spPr/>
        <p:txBody>
          <a:bodyPr/>
          <a:lstStyle/>
          <a:p>
            <a:fld id="{C1051924-7F90-FC44-9967-BEE73BD28598}" type="slidenum">
              <a:rPr lang="en-US" smtClean="0"/>
              <a:t>4</a:t>
            </a:fld>
            <a:endParaRPr lang="en-US"/>
          </a:p>
        </p:txBody>
      </p:sp>
      <p:sp>
        <p:nvSpPr>
          <p:cNvPr id="4" name="Header Placeholder 3">
            <a:extLst>
              <a:ext uri="{FF2B5EF4-FFF2-40B4-BE49-F238E27FC236}">
                <a16:creationId xmlns="" xmlns:a16="http://schemas.microsoft.com/office/drawing/2014/main" id="{4D6B682E-3A2F-4BCD-96EA-DC6A01620195}"/>
              </a:ext>
            </a:extLst>
          </p:cNvPr>
          <p:cNvSpPr>
            <a:spLocks noGrp="1"/>
          </p:cNvSpPr>
          <p:nvPr>
            <p:ph type="hdr" sz="quarter" idx="12"/>
          </p:nvPr>
        </p:nvSpPr>
        <p:spPr/>
        <p:txBody>
          <a:bodyPr/>
          <a:lstStyle/>
          <a:p>
            <a:r>
              <a:rPr lang="en-US"/>
              <a:t>FAN (Facilitating Attuned INteractions)</a:t>
            </a:r>
          </a:p>
        </p:txBody>
      </p:sp>
    </p:spTree>
    <p:extLst>
      <p:ext uri="{BB962C8B-B14F-4D97-AF65-F5344CB8AC3E}">
        <p14:creationId xmlns:p14="http://schemas.microsoft.com/office/powerpoint/2010/main" val="379966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05" eaLnBrk="0" fontAlgn="base" hangingPunct="0">
              <a:spcBef>
                <a:spcPct val="30000"/>
              </a:spcBef>
              <a:spcAft>
                <a:spcPct val="0"/>
              </a:spcAft>
              <a:defRPr/>
            </a:pPr>
            <a:endParaRPr lang="en-US" altLang="en-US" dirty="0">
              <a:cs typeface="Calibri"/>
            </a:endParaRPr>
          </a:p>
        </p:txBody>
      </p:sp>
      <p:sp>
        <p:nvSpPr>
          <p:cNvPr id="4" name="Slide Number Placeholder 3"/>
          <p:cNvSpPr>
            <a:spLocks noGrp="1"/>
          </p:cNvSpPr>
          <p:nvPr>
            <p:ph type="sldNum" sz="quarter" idx="10"/>
          </p:nvPr>
        </p:nvSpPr>
        <p:spPr/>
        <p:txBody>
          <a:bodyPr/>
          <a:lstStyle/>
          <a:p>
            <a:fld id="{3C117EFA-D4FA-4994-991F-A1DD189FB779}" type="slidenum">
              <a:rPr lang="en-US" smtClean="0"/>
              <a:t>5</a:t>
            </a:fld>
            <a:endParaRPr lang="en-US"/>
          </a:p>
        </p:txBody>
      </p:sp>
      <p:sp>
        <p:nvSpPr>
          <p:cNvPr id="5" name="Date Placeholder 4"/>
          <p:cNvSpPr>
            <a:spLocks noGrp="1"/>
          </p:cNvSpPr>
          <p:nvPr>
            <p:ph type="dt" idx="11"/>
          </p:nvPr>
        </p:nvSpPr>
        <p:spPr/>
        <p:txBody>
          <a:bodyPr/>
          <a:lstStyle/>
          <a:p>
            <a:r>
              <a:rPr lang="en-US"/>
              <a:t>09/07/16</a:t>
            </a:r>
          </a:p>
        </p:txBody>
      </p:sp>
    </p:spTree>
    <p:extLst>
      <p:ext uri="{BB962C8B-B14F-4D97-AF65-F5344CB8AC3E}">
        <p14:creationId xmlns:p14="http://schemas.microsoft.com/office/powerpoint/2010/main" val="268002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Photo Credit: http://www.babaylanadlaw.com/p/reiki-attunement.htm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117EFA-D4FA-4994-991F-A1DD189FB779}" type="slidenum">
              <a:rPr lang="en-US" smtClean="0"/>
              <a:t>6</a:t>
            </a:fld>
            <a:endParaRPr lang="en-US"/>
          </a:p>
        </p:txBody>
      </p:sp>
      <p:sp>
        <p:nvSpPr>
          <p:cNvPr id="5" name="Date Placeholder 4"/>
          <p:cNvSpPr>
            <a:spLocks noGrp="1"/>
          </p:cNvSpPr>
          <p:nvPr>
            <p:ph type="dt" idx="11"/>
          </p:nvPr>
        </p:nvSpPr>
        <p:spPr/>
        <p:txBody>
          <a:bodyPr/>
          <a:lstStyle/>
          <a:p>
            <a:r>
              <a:rPr lang="en-US"/>
              <a:t>09/07/16</a:t>
            </a:r>
          </a:p>
        </p:txBody>
      </p:sp>
    </p:spTree>
    <p:extLst>
      <p:ext uri="{BB962C8B-B14F-4D97-AF65-F5344CB8AC3E}">
        <p14:creationId xmlns:p14="http://schemas.microsoft.com/office/powerpoint/2010/main" val="358410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704850"/>
            <a:ext cx="6167438" cy="3470275"/>
          </a:xfrm>
        </p:spPr>
      </p:sp>
      <p:sp>
        <p:nvSpPr>
          <p:cNvPr id="3" name="Notes Placeholder 2"/>
          <p:cNvSpPr txBox="1">
            <a:spLocks noGrp="1"/>
          </p:cNvSpPr>
          <p:nvPr>
            <p:ph type="body" sz="quarter" idx="1"/>
          </p:nvPr>
        </p:nvSpPr>
        <p:spPr/>
        <p:txBody>
          <a:bodyPr/>
          <a:lstStyle/>
          <a:p>
            <a:pPr marL="168168" indent="-168168">
              <a:buFont typeface="Arial" pitchFamily="34" charset="0"/>
              <a:buChar char="•"/>
            </a:pPr>
            <a:endParaRPr lang="en-US" dirty="0">
              <a:latin typeface="Arial" pitchFamily="34" charset="0"/>
              <a:cs typeface="Arial" pitchFamily="34" charset="0"/>
            </a:endParaRPr>
          </a:p>
          <a:p>
            <a:pPr marL="168168" indent="-168168">
              <a:buFont typeface="Arial" pitchFamily="34" charset="0"/>
              <a:buChar char="•"/>
            </a:pPr>
            <a:r>
              <a:rPr lang="en-US" dirty="0">
                <a:latin typeface="Arial" pitchFamily="34" charset="0"/>
                <a:cs typeface="Arial" pitchFamily="34" charset="0"/>
              </a:rPr>
              <a:t>Here is the FAN theory  of change</a:t>
            </a:r>
          </a:p>
          <a:p>
            <a:pPr marL="168168" indent="-168168">
              <a:buFont typeface="Arial" pitchFamily="34" charset="0"/>
              <a:buChar char="•"/>
            </a:pPr>
            <a:endParaRPr lang="en-US" dirty="0">
              <a:latin typeface="Arial" pitchFamily="34" charset="0"/>
              <a:cs typeface="Arial" pitchFamily="34" charset="0"/>
            </a:endParaRPr>
          </a:p>
          <a:p>
            <a:pPr marL="168168" indent="-168168">
              <a:buFont typeface="Arial" pitchFamily="34" charset="0"/>
              <a:buChar char="•"/>
            </a:pPr>
            <a:r>
              <a:rPr lang="en-US" dirty="0">
                <a:latin typeface="Arial" pitchFamily="34" charset="0"/>
                <a:cs typeface="Arial" pitchFamily="34" charset="0"/>
              </a:rPr>
              <a:t>When someone feels truly understood---known—the attunement that occurs creates a space where it is possible to try new ways of interacting. </a:t>
            </a:r>
          </a:p>
          <a:p>
            <a:pPr marL="168168" indent="-168168">
              <a:buFont typeface="Arial" pitchFamily="34" charset="0"/>
              <a:buChar char="•"/>
            </a:pPr>
            <a:endParaRPr lang="en-US" dirty="0">
              <a:latin typeface="Arial" pitchFamily="34" charset="0"/>
              <a:cs typeface="Arial" pitchFamily="34" charset="0"/>
            </a:endParaRPr>
          </a:p>
          <a:p>
            <a:pPr marL="168168" indent="-168168">
              <a:buFont typeface="Arial" pitchFamily="34" charset="0"/>
              <a:buChar char="•"/>
            </a:pPr>
            <a:r>
              <a:rPr lang="en-US" dirty="0">
                <a:latin typeface="Arial" pitchFamily="34" charset="0"/>
                <a:cs typeface="Arial" pitchFamily="34" charset="0"/>
              </a:rPr>
              <a:t>Attunement opens the space for change.</a:t>
            </a:r>
          </a:p>
          <a:p>
            <a:pPr marL="168168" indent="-168168">
              <a:buFont typeface="Arial" pitchFamily="34" charset="0"/>
              <a:buChar char="•"/>
            </a:pPr>
            <a:endParaRPr lang="en-US" dirty="0">
              <a:latin typeface="Arial" pitchFamily="34" charset="0"/>
              <a:cs typeface="Arial" pitchFamily="34" charset="0"/>
            </a:endParaRPr>
          </a:p>
          <a:p>
            <a:pPr marL="168168" indent="-168168">
              <a:buFont typeface="Arial" pitchFamily="34" charset="0"/>
              <a:buChar char="•"/>
            </a:pPr>
            <a:r>
              <a:rPr lang="en-US" dirty="0">
                <a:latin typeface="Arial" pitchFamily="34" charset="0"/>
                <a:cs typeface="Arial" pitchFamily="34" charset="0"/>
              </a:rPr>
              <a:t>When people feel connected and understood, they feel safer, more open, and able to use the relationship for growth.  </a:t>
            </a:r>
          </a:p>
          <a:p>
            <a:pPr marL="168168" indent="-168168">
              <a:buFont typeface="Arial" pitchFamily="34" charset="0"/>
              <a:buChar char="•"/>
            </a:pPr>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1051924-7F90-FC44-9967-BEE73BD28598}" type="slidenum">
              <a:rPr lang="en-US" smtClean="0"/>
              <a:t>7</a:t>
            </a:fld>
            <a:endParaRPr lang="en-US"/>
          </a:p>
        </p:txBody>
      </p:sp>
      <p:sp>
        <p:nvSpPr>
          <p:cNvPr id="6" name="Header Placeholder 5">
            <a:extLst>
              <a:ext uri="{FF2B5EF4-FFF2-40B4-BE49-F238E27FC236}">
                <a16:creationId xmlns="" xmlns:a16="http://schemas.microsoft.com/office/drawing/2014/main" id="{F366BC05-711E-4C02-8E7A-624057D4CD42}"/>
              </a:ext>
            </a:extLst>
          </p:cNvPr>
          <p:cNvSpPr>
            <a:spLocks noGrp="1"/>
          </p:cNvSpPr>
          <p:nvPr>
            <p:ph type="hdr" sz="quarter" idx="12"/>
          </p:nvPr>
        </p:nvSpPr>
        <p:spPr/>
        <p:txBody>
          <a:bodyPr/>
          <a:lstStyle/>
          <a:p>
            <a:r>
              <a:rPr lang="en-US"/>
              <a:t>FAN (Facilitating Attuned INteractions)</a:t>
            </a:r>
          </a:p>
        </p:txBody>
      </p:sp>
    </p:spTree>
    <p:extLst>
      <p:ext uri="{BB962C8B-B14F-4D97-AF65-F5344CB8AC3E}">
        <p14:creationId xmlns:p14="http://schemas.microsoft.com/office/powerpoint/2010/main" val="3781257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cs typeface="Calibri"/>
            </a:endParaRPr>
          </a:p>
        </p:txBody>
      </p:sp>
      <p:sp>
        <p:nvSpPr>
          <p:cNvPr id="4" name="Slide Number Placeholder 3"/>
          <p:cNvSpPr>
            <a:spLocks noGrp="1"/>
          </p:cNvSpPr>
          <p:nvPr>
            <p:ph type="sldNum" sz="quarter" idx="10"/>
          </p:nvPr>
        </p:nvSpPr>
        <p:spPr/>
        <p:txBody>
          <a:bodyPr/>
          <a:lstStyle/>
          <a:p>
            <a:fld id="{3C117EFA-D4FA-4994-991F-A1DD189FB779}" type="slidenum">
              <a:rPr lang="en-US" smtClean="0"/>
              <a:t>8</a:t>
            </a:fld>
            <a:endParaRPr lang="en-US"/>
          </a:p>
        </p:txBody>
      </p:sp>
      <p:sp>
        <p:nvSpPr>
          <p:cNvPr id="5" name="Date Placeholder 4"/>
          <p:cNvSpPr>
            <a:spLocks noGrp="1"/>
          </p:cNvSpPr>
          <p:nvPr>
            <p:ph type="dt" idx="11"/>
          </p:nvPr>
        </p:nvSpPr>
        <p:spPr/>
        <p:txBody>
          <a:bodyPr/>
          <a:lstStyle/>
          <a:p>
            <a:r>
              <a:rPr lang="en-US"/>
              <a:t>09/07/16</a:t>
            </a:r>
          </a:p>
        </p:txBody>
      </p:sp>
    </p:spTree>
    <p:extLst>
      <p:ext uri="{BB962C8B-B14F-4D97-AF65-F5344CB8AC3E}">
        <p14:creationId xmlns:p14="http://schemas.microsoft.com/office/powerpoint/2010/main" val="209307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704850"/>
            <a:ext cx="5437188" cy="3059113"/>
          </a:xfrm>
        </p:spPr>
      </p:sp>
      <p:sp>
        <p:nvSpPr>
          <p:cNvPr id="3" name="Notes Placeholder 2"/>
          <p:cNvSpPr txBox="1">
            <a:spLocks noGrp="1"/>
          </p:cNvSpPr>
          <p:nvPr>
            <p:ph type="body" sz="quarter" idx="1"/>
          </p:nvPr>
        </p:nvSpPr>
        <p:spPr>
          <a:xfrm>
            <a:off x="688182" y="3895247"/>
            <a:ext cx="5505450" cy="4979876"/>
          </a:xfrm>
        </p:spPr>
        <p:txBody>
          <a:bodyPr/>
          <a:lstStyle/>
          <a:p>
            <a:pPr marL="168168" indent="-168168">
              <a:buFont typeface="Arial" pitchFamily="34" charset="0"/>
              <a:buChar char="•"/>
            </a:pPr>
            <a:r>
              <a:rPr lang="en-US" dirty="0">
                <a:latin typeface="Arial" pitchFamily="34"/>
                <a:ea typeface="ＭＳ Ｐゴシック" pitchFamily="34"/>
              </a:rPr>
              <a:t>Fussy Baby Network  is a national model home visiting program started in Chicago that serves families from birth to one year. The FAN is the approach to family engagement and reflective practice that was first developed at the Fussy Baby program for working with fussy babies and families.  Linda Gilkerson, a professor at Erikson, is the Executive Director of Fussy Baby Network and developer of the FAN.</a:t>
            </a:r>
          </a:p>
          <a:p>
            <a:pPr marL="168168" indent="-168168">
              <a:buFont typeface="Arial" pitchFamily="34" charset="0"/>
              <a:buChar char="•"/>
            </a:pPr>
            <a:endParaRPr lang="en-US" dirty="0">
              <a:latin typeface="Arial" pitchFamily="34"/>
              <a:ea typeface="ＭＳ Ｐゴシック" pitchFamily="34"/>
            </a:endParaRPr>
          </a:p>
          <a:p>
            <a:pPr marL="168168" indent="-168168">
              <a:buFont typeface="Arial" pitchFamily="34" charset="0"/>
              <a:buChar char="•"/>
            </a:pPr>
            <a:r>
              <a:rPr lang="en-US" dirty="0">
                <a:latin typeface="Arial" pitchFamily="34"/>
                <a:ea typeface="ＭＳ Ｐゴシック" pitchFamily="34"/>
              </a:rPr>
              <a:t>The FAN approach is generalizable beyond infant fussiness and is now used widely in home visitation programs and in  training pediatricians, early intervention providers,  early childhood mental health clinicians, and even lawyers, judges and staff and volunteer mentors in youth development programs! </a:t>
            </a:r>
          </a:p>
          <a:p>
            <a:pPr marL="168168" indent="-168168">
              <a:buFont typeface="Arial" pitchFamily="34" charset="0"/>
              <a:buChar char="•"/>
            </a:pPr>
            <a:endParaRPr lang="en-US" dirty="0">
              <a:latin typeface="Arial" pitchFamily="34"/>
              <a:ea typeface="ＭＳ Ｐゴシック" pitchFamily="34"/>
            </a:endParaRPr>
          </a:p>
          <a:p>
            <a:pPr marL="168168" indent="-168168">
              <a:buFont typeface="Arial" pitchFamily="34" charset="0"/>
              <a:buChar char="•"/>
            </a:pPr>
            <a:r>
              <a:rPr lang="en-US" dirty="0">
                <a:latin typeface="Arial" pitchFamily="34"/>
                <a:ea typeface="ＭＳ Ｐゴシック" pitchFamily="34"/>
              </a:rPr>
              <a:t>You can learn more about Fussy Baby and FAN at Erikson’s Website ( See on the slide).   </a:t>
            </a:r>
          </a:p>
          <a:p>
            <a:pPr lvl="0"/>
            <a:endParaRPr lang="en-US" dirty="0">
              <a:latin typeface="Arial" pitchFamily="34"/>
              <a:ea typeface="ＭＳ Ｐゴシック" pitchFamily="34"/>
            </a:endParaRPr>
          </a:p>
          <a:p>
            <a:pPr marL="168168" indent="-168168">
              <a:buFont typeface="Arial" pitchFamily="34" charset="0"/>
              <a:buChar char="•"/>
            </a:pPr>
            <a:r>
              <a:rPr lang="en-US" dirty="0">
                <a:latin typeface="Arial" pitchFamily="34"/>
                <a:ea typeface="ＭＳ Ｐゴシック" pitchFamily="34"/>
              </a:rPr>
              <a:t>Let’s take a moment and consider how the work with fussy babies shaped the FAN approach. </a:t>
            </a:r>
          </a:p>
          <a:p>
            <a:pPr lvl="0"/>
            <a:endParaRPr lang="en-US" dirty="0">
              <a:latin typeface="Arial" pitchFamily="34"/>
              <a:ea typeface="ＭＳ Ｐゴシック" pitchFamily="34"/>
            </a:endParaRPr>
          </a:p>
          <a:p>
            <a:pPr marL="168168" indent="-168168">
              <a:buFont typeface="Arial" pitchFamily="34" charset="0"/>
              <a:buChar char="•"/>
            </a:pPr>
            <a:endParaRPr lang="en-US" dirty="0">
              <a:latin typeface="Arial" pitchFamily="34"/>
              <a:ea typeface="ＭＳ Ｐゴシック" pitchFamily="34"/>
            </a:endParaRPr>
          </a:p>
          <a:p>
            <a:pPr marL="168168" indent="-168168">
              <a:buFont typeface="Arial" pitchFamily="34" charset="0"/>
              <a:buChar char="•"/>
            </a:pPr>
            <a:endParaRPr lang="en-US" dirty="0">
              <a:latin typeface="Arial" pitchFamily="34"/>
              <a:ea typeface="ＭＳ Ｐゴシック" pitchFamily="34"/>
            </a:endParaRPr>
          </a:p>
          <a:p>
            <a:pPr lvl="0"/>
            <a:endParaRPr lang="en-US" dirty="0">
              <a:latin typeface="Arial" pitchFamily="34"/>
              <a:ea typeface="ＭＳ Ｐゴシック" pitchFamily="34"/>
            </a:endParaRP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1051924-7F90-FC44-9967-BEE73BD28598}" type="slidenum">
              <a:rPr lang="en-US" smtClean="0"/>
              <a:t>9</a:t>
            </a:fld>
            <a:endParaRPr lang="en-US"/>
          </a:p>
        </p:txBody>
      </p:sp>
      <p:sp>
        <p:nvSpPr>
          <p:cNvPr id="6" name="Header Placeholder 5">
            <a:extLst>
              <a:ext uri="{FF2B5EF4-FFF2-40B4-BE49-F238E27FC236}">
                <a16:creationId xmlns="" xmlns:a16="http://schemas.microsoft.com/office/drawing/2014/main" id="{F8CB2B7B-EF71-4380-8FBD-ACDAAD6312D2}"/>
              </a:ext>
            </a:extLst>
          </p:cNvPr>
          <p:cNvSpPr>
            <a:spLocks noGrp="1"/>
          </p:cNvSpPr>
          <p:nvPr>
            <p:ph type="hdr" sz="quarter" idx="12"/>
          </p:nvPr>
        </p:nvSpPr>
        <p:spPr/>
        <p:txBody>
          <a:bodyPr/>
          <a:lstStyle/>
          <a:p>
            <a:r>
              <a:rPr lang="en-US"/>
              <a:t>FAN (Facilitating Attuned INteractions)</a:t>
            </a:r>
          </a:p>
        </p:txBody>
      </p:sp>
    </p:spTree>
    <p:extLst>
      <p:ext uri="{BB962C8B-B14F-4D97-AF65-F5344CB8AC3E}">
        <p14:creationId xmlns:p14="http://schemas.microsoft.com/office/powerpoint/2010/main" val="343449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2B09258-1088-4B5F-97F5-919F12673AC7}" type="datetimeFigureOut">
              <a:rPr lang="en-US" smtClean="0"/>
              <a:t>9/13/2018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3F02ED8-7A12-4C99-B803-5A1626FEA10F}"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434909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09258-1088-4B5F-97F5-919F12673AC7}"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2ED8-7A12-4C99-B803-5A1626FEA10F}" type="slidenum">
              <a:rPr lang="en-US" smtClean="0"/>
              <a:t>‹#›</a:t>
            </a:fld>
            <a:endParaRPr lang="en-US"/>
          </a:p>
        </p:txBody>
      </p:sp>
    </p:spTree>
    <p:extLst>
      <p:ext uri="{BB962C8B-B14F-4D97-AF65-F5344CB8AC3E}">
        <p14:creationId xmlns:p14="http://schemas.microsoft.com/office/powerpoint/2010/main" val="3088371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09258-1088-4B5F-97F5-919F12673AC7}"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2ED8-7A12-4C99-B803-5A1626FEA10F}" type="slidenum">
              <a:rPr lang="en-US" smtClean="0"/>
              <a:t>‹#›</a:t>
            </a:fld>
            <a:endParaRPr lang="en-US"/>
          </a:p>
        </p:txBody>
      </p:sp>
    </p:spTree>
    <p:extLst>
      <p:ext uri="{BB962C8B-B14F-4D97-AF65-F5344CB8AC3E}">
        <p14:creationId xmlns:p14="http://schemas.microsoft.com/office/powerpoint/2010/main" val="1997303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87552" y="694945"/>
            <a:ext cx="10594848" cy="1213904"/>
          </a:xfrm>
        </p:spPr>
        <p:txBody>
          <a:bodyPr anchor="t"/>
          <a:lstStyle>
            <a:lvl1pPr>
              <a:defRPr baseline="0"/>
            </a:lvl1pPr>
          </a:lstStyle>
          <a:p>
            <a:r>
              <a:rPr lang="en-US" dirty="0"/>
              <a:t>Title Here, Calibri Bold 36pt</a:t>
            </a:r>
            <a:br>
              <a:rPr lang="en-US" dirty="0"/>
            </a:br>
            <a:r>
              <a:rPr lang="en-US" dirty="0"/>
              <a:t>Allows for Two Lines</a:t>
            </a:r>
          </a:p>
        </p:txBody>
      </p:sp>
      <p:sp>
        <p:nvSpPr>
          <p:cNvPr id="5" name="Footer Placeholder 4"/>
          <p:cNvSpPr>
            <a:spLocks noGrp="1"/>
          </p:cNvSpPr>
          <p:nvPr>
            <p:ph type="ftr" sz="quarter" idx="11"/>
          </p:nvPr>
        </p:nvSpPr>
        <p:spPr>
          <a:xfrm>
            <a:off x="3060193" y="6551040"/>
            <a:ext cx="7764441" cy="200055"/>
          </a:xfrm>
        </p:spPr>
        <p:txBody>
          <a:bodyPr/>
          <a:lstStyle/>
          <a:p>
            <a:r>
              <a:rPr lang="en-US" dirty="0"/>
              <a:t>Add Title, Area of Focus, or Delete Box Entirely</a:t>
            </a:r>
          </a:p>
        </p:txBody>
      </p:sp>
      <p:sp>
        <p:nvSpPr>
          <p:cNvPr id="6" name="Slide Number Placeholder 5"/>
          <p:cNvSpPr>
            <a:spLocks noGrp="1"/>
          </p:cNvSpPr>
          <p:nvPr>
            <p:ph type="sldNum" sz="quarter" idx="12"/>
          </p:nvPr>
        </p:nvSpPr>
        <p:spPr/>
        <p:txBody>
          <a:bodyPr/>
          <a:lstStyle/>
          <a:p>
            <a:fld id="{79E2996C-95C0-8E43-BBBE-CC6F481F8A88}" type="slidenum">
              <a:rPr lang="en-US" smtClean="0"/>
              <a:t>‹#›</a:t>
            </a:fld>
            <a:endParaRPr lang="en-US"/>
          </a:p>
        </p:txBody>
      </p:sp>
      <p:sp>
        <p:nvSpPr>
          <p:cNvPr id="7" name="Content Placeholder 6"/>
          <p:cNvSpPr>
            <a:spLocks noGrp="1"/>
          </p:cNvSpPr>
          <p:nvPr>
            <p:ph sz="quarter" idx="13" hasCustomPrompt="1"/>
          </p:nvPr>
        </p:nvSpPr>
        <p:spPr>
          <a:xfrm>
            <a:off x="988486" y="1984248"/>
            <a:ext cx="10593916" cy="4090293"/>
          </a:xfrm>
        </p:spPr>
        <p:txBody>
          <a:bodyPr/>
          <a:lstStyle/>
          <a:p>
            <a:pPr lvl="0"/>
            <a:r>
              <a:rPr lang="en-US" dirty="0"/>
              <a:t>Content here, Calibri 28pt</a:t>
            </a:r>
          </a:p>
          <a:p>
            <a:pPr lvl="1"/>
            <a:r>
              <a:rPr lang="en-US" dirty="0"/>
              <a:t>More Content, Calibri 22pt</a:t>
            </a:r>
          </a:p>
        </p:txBody>
      </p:sp>
    </p:spTree>
    <p:extLst>
      <p:ext uri="{BB962C8B-B14F-4D97-AF65-F5344CB8AC3E}">
        <p14:creationId xmlns:p14="http://schemas.microsoft.com/office/powerpoint/2010/main" val="126445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09258-1088-4B5F-97F5-919F12673AC7}" type="datetimeFigureOut">
              <a:rPr lang="en-US" smtClean="0"/>
              <a:t>9/13/2018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2ED8-7A12-4C99-B803-5A1626FEA10F}" type="slidenum">
              <a:rPr lang="en-US" smtClean="0"/>
              <a:t>‹#›</a:t>
            </a:fld>
            <a:endParaRPr lang="en-US"/>
          </a:p>
        </p:txBody>
      </p:sp>
    </p:spTree>
    <p:extLst>
      <p:ext uri="{BB962C8B-B14F-4D97-AF65-F5344CB8AC3E}">
        <p14:creationId xmlns:p14="http://schemas.microsoft.com/office/powerpoint/2010/main" val="198078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2B09258-1088-4B5F-97F5-919F12673AC7}" type="datetimeFigureOut">
              <a:rPr lang="en-US" smtClean="0"/>
              <a:t>9/13/2018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3F02ED8-7A12-4C99-B803-5A1626FEA10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864705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B09258-1088-4B5F-97F5-919F12673AC7}" type="datetimeFigureOut">
              <a:rPr lang="en-US" smtClean="0"/>
              <a:t>9/13/2018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02ED8-7A12-4C99-B803-5A1626FEA10F}" type="slidenum">
              <a:rPr lang="en-US" smtClean="0"/>
              <a:t>‹#›</a:t>
            </a:fld>
            <a:endParaRPr lang="en-US"/>
          </a:p>
        </p:txBody>
      </p:sp>
    </p:spTree>
    <p:extLst>
      <p:ext uri="{BB962C8B-B14F-4D97-AF65-F5344CB8AC3E}">
        <p14:creationId xmlns:p14="http://schemas.microsoft.com/office/powerpoint/2010/main" val="340850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B09258-1088-4B5F-97F5-919F12673AC7}" type="datetimeFigureOut">
              <a:rPr lang="en-US" smtClean="0"/>
              <a:t>9/13/2018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02ED8-7A12-4C99-B803-5A1626FEA10F}" type="slidenum">
              <a:rPr lang="en-US" smtClean="0"/>
              <a:t>‹#›</a:t>
            </a:fld>
            <a:endParaRPr lang="en-US"/>
          </a:p>
        </p:txBody>
      </p:sp>
    </p:spTree>
    <p:extLst>
      <p:ext uri="{BB962C8B-B14F-4D97-AF65-F5344CB8AC3E}">
        <p14:creationId xmlns:p14="http://schemas.microsoft.com/office/powerpoint/2010/main" val="80476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B09258-1088-4B5F-97F5-919F12673AC7}" type="datetimeFigureOut">
              <a:rPr lang="en-US" smtClean="0"/>
              <a:t>9/13/2018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02ED8-7A12-4C99-B803-5A1626FEA10F}" type="slidenum">
              <a:rPr lang="en-US" smtClean="0"/>
              <a:t>‹#›</a:t>
            </a:fld>
            <a:endParaRPr lang="en-US"/>
          </a:p>
        </p:txBody>
      </p:sp>
    </p:spTree>
    <p:extLst>
      <p:ext uri="{BB962C8B-B14F-4D97-AF65-F5344CB8AC3E}">
        <p14:creationId xmlns:p14="http://schemas.microsoft.com/office/powerpoint/2010/main" val="334746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09258-1088-4B5F-97F5-919F12673AC7}" type="datetimeFigureOut">
              <a:rPr lang="en-US" smtClean="0"/>
              <a:t>9/13/2018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02ED8-7A12-4C99-B803-5A1626FEA10F}" type="slidenum">
              <a:rPr lang="en-US" smtClean="0"/>
              <a:t>‹#›</a:t>
            </a:fld>
            <a:endParaRPr lang="en-US"/>
          </a:p>
        </p:txBody>
      </p:sp>
    </p:spTree>
    <p:extLst>
      <p:ext uri="{BB962C8B-B14F-4D97-AF65-F5344CB8AC3E}">
        <p14:creationId xmlns:p14="http://schemas.microsoft.com/office/powerpoint/2010/main" val="54645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B09258-1088-4B5F-97F5-919F12673AC7}" type="datetimeFigureOut">
              <a:rPr lang="en-US" smtClean="0"/>
              <a:t>9/13/2018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F02ED8-7A12-4C99-B803-5A1626FEA10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436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2B09258-1088-4B5F-97F5-919F12673AC7}" type="datetimeFigureOut">
              <a:rPr lang="en-US" smtClean="0"/>
              <a:t>9/13/2018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F02ED8-7A12-4C99-B803-5A1626FEA10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8603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2B09258-1088-4B5F-97F5-919F12673AC7}" type="datetimeFigureOut">
              <a:rPr lang="en-US" smtClean="0"/>
              <a:t>9/13/2018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3F02ED8-7A12-4C99-B803-5A1626FEA10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9426162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jpryce@luc.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9351" y="1204902"/>
            <a:ext cx="10493115" cy="2375694"/>
          </a:xfrm>
        </p:spPr>
        <p:txBody>
          <a:bodyPr>
            <a:noAutofit/>
          </a:bodyPr>
          <a:lstStyle/>
          <a:p>
            <a:r>
              <a:rPr lang="en-US" sz="3600" b="1" dirty="0"/>
              <a:t/>
            </a:r>
            <a:br>
              <a:rPr lang="en-US" sz="3600" b="1" dirty="0"/>
            </a:br>
            <a:r>
              <a:rPr lang="en-US" sz="3600" b="1" dirty="0"/>
              <a:t/>
            </a:r>
            <a:br>
              <a:rPr lang="en-US" sz="3600" b="1" dirty="0"/>
            </a:br>
            <a:r>
              <a:rPr lang="en-US" sz="3600" b="1" dirty="0"/>
              <a:t>THE DEVELOPMENT AND MEASUREMENT </a:t>
            </a:r>
            <a:br>
              <a:rPr lang="en-US" sz="3600" b="1" dirty="0"/>
            </a:br>
            <a:r>
              <a:rPr lang="en-US" sz="3600" b="1" dirty="0"/>
              <a:t>OF ATTUNEMENT AMONG ADULTS IN THE </a:t>
            </a:r>
            <a:br>
              <a:rPr lang="en-US" sz="3600" b="1" dirty="0"/>
            </a:br>
            <a:r>
              <a:rPr lang="en-US" sz="3600" b="1" dirty="0"/>
              <a:t>YOUTH MENTORING SYSTEM</a:t>
            </a:r>
            <a:br>
              <a:rPr lang="en-US" sz="3600" b="1" dirty="0"/>
            </a:br>
            <a:r>
              <a:rPr lang="en-US" sz="2200" b="1" i="1" dirty="0"/>
              <a:t>Involve Conference, Wellington, NZ </a:t>
            </a:r>
            <a:br>
              <a:rPr lang="en-US" sz="2200" b="1" i="1" dirty="0"/>
            </a:br>
            <a:r>
              <a:rPr lang="en-US" sz="2200" b="1" i="1" dirty="0"/>
              <a:t>August 14, 2018</a:t>
            </a:r>
          </a:p>
        </p:txBody>
      </p:sp>
      <p:sp>
        <p:nvSpPr>
          <p:cNvPr id="3" name="Subtitle 2"/>
          <p:cNvSpPr>
            <a:spLocks noGrp="1"/>
          </p:cNvSpPr>
          <p:nvPr>
            <p:ph type="subTitle" idx="1"/>
          </p:nvPr>
        </p:nvSpPr>
        <p:spPr>
          <a:xfrm>
            <a:off x="1379095" y="3880396"/>
            <a:ext cx="9278912" cy="2562613"/>
          </a:xfrm>
        </p:spPr>
        <p:txBody>
          <a:bodyPr>
            <a:normAutofit/>
          </a:bodyPr>
          <a:lstStyle/>
          <a:p>
            <a:r>
              <a:rPr lang="en-US" sz="2600" b="1" dirty="0"/>
              <a:t>Julia Pryce, Ph.D., LCSW</a:t>
            </a:r>
          </a:p>
          <a:p>
            <a:r>
              <a:rPr lang="en-US" sz="2200" b="1" dirty="0"/>
              <a:t>In collaboration with community partners, </a:t>
            </a:r>
          </a:p>
          <a:p>
            <a:r>
              <a:rPr lang="en-US" sz="2200" b="1" dirty="0"/>
              <a:t>Linda </a:t>
            </a:r>
            <a:r>
              <a:rPr lang="en-US" sz="2200" b="1" dirty="0" err="1"/>
              <a:t>Gilkerson</a:t>
            </a:r>
            <a:r>
              <a:rPr lang="en-US" sz="2200" b="1" dirty="0"/>
              <a:t>, Ph.D., &amp; Kelsey Deane, Ph.D.</a:t>
            </a:r>
          </a:p>
          <a:p>
            <a:endParaRPr lang="en-US" sz="2600" b="1" dirty="0"/>
          </a:p>
          <a:p>
            <a:endParaRPr lang="en-US" sz="2600" b="1" dirty="0"/>
          </a:p>
          <a:p>
            <a:endParaRPr lang="en-US" dirty="0"/>
          </a:p>
          <a:p>
            <a:endParaRPr lang="en-US" dirty="0"/>
          </a:p>
        </p:txBody>
      </p:sp>
      <p:pic>
        <p:nvPicPr>
          <p:cNvPr id="6" name="Picture 5" descr="J:\Fussy Baby\Mentoring FAN\Mentoring FAN Training\Mentoring FAN Training - University of Cincinnati x HEMI\EriksonInstitute_Logo_CMYK.jpg"/>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720313" y="5369406"/>
            <a:ext cx="2552505" cy="323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C:\Users\CVang\Desktop\Pending Mentoring FAN Projects\Loyola-Logo.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2170" y="5369406"/>
            <a:ext cx="1032326" cy="9781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0610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2" y="281050"/>
            <a:ext cx="11050427" cy="752103"/>
          </a:xfrm>
        </p:spPr>
        <p:txBody>
          <a:bodyPr>
            <a:normAutofit fontScale="90000"/>
          </a:bodyPr>
          <a:lstStyle/>
          <a:p>
            <a:r>
              <a:rPr lang="en-US" sz="4600" b="1" dirty="0"/>
              <a:t>Mentoring FAN: “</a:t>
            </a:r>
            <a:r>
              <a:rPr lang="en-US" sz="4600" b="1" i="1" dirty="0"/>
              <a:t>How </a:t>
            </a:r>
            <a:r>
              <a:rPr lang="en-US" sz="4600" b="1" dirty="0"/>
              <a:t>you do the work</a:t>
            </a:r>
            <a:r>
              <a:rPr lang="en-US" sz="4600" b="1" dirty="0" smtClean="0"/>
              <a:t>”</a:t>
            </a:r>
            <a:br>
              <a:rPr lang="en-US" sz="4600" b="1" dirty="0" smtClean="0"/>
            </a:br>
            <a:r>
              <a:rPr lang="en-US" sz="4600" b="1" i="1" dirty="0" smtClean="0"/>
              <a:t>PLEASE EMAIL </a:t>
            </a:r>
            <a:r>
              <a:rPr lang="en-US" sz="4600" b="1" i="1" dirty="0" smtClean="0">
                <a:hlinkClick r:id="rId3"/>
              </a:rPr>
              <a:t>jpryce@luc.edu</a:t>
            </a:r>
            <a:r>
              <a:rPr lang="en-US" sz="4600" b="1" i="1" dirty="0" smtClean="0"/>
              <a:t> IF YOU ARE INTERESTED IN THIS MODEL</a:t>
            </a:r>
            <a:endParaRPr lang="en-US" sz="4600" b="1" i="1" dirty="0"/>
          </a:p>
        </p:txBody>
      </p:sp>
    </p:spTree>
    <p:extLst>
      <p:ext uri="{BB962C8B-B14F-4D97-AF65-F5344CB8AC3E}">
        <p14:creationId xmlns:p14="http://schemas.microsoft.com/office/powerpoint/2010/main" val="247416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idx="4294967295"/>
          </p:nvPr>
        </p:nvSpPr>
        <p:spPr>
          <a:xfrm>
            <a:off x="860608" y="103188"/>
            <a:ext cx="10226675" cy="1131887"/>
          </a:xfrm>
          <a:prstGeom prst="rect">
            <a:avLst/>
          </a:prstGeom>
          <a:noFill/>
          <a:ln>
            <a:noFill/>
          </a:ln>
        </p:spPr>
        <p:txBody>
          <a:bodyPr vert="horz" lIns="91425" tIns="45700" rIns="91425" bIns="45700" rtlCol="0" anchor="ctr" anchorCtr="0">
            <a:noAutofit/>
          </a:bodyPr>
          <a:lstStyle/>
          <a:p>
            <a:pPr>
              <a:spcBef>
                <a:spcPts val="0"/>
              </a:spcBef>
              <a:buSzPct val="25000"/>
            </a:pPr>
            <a:r>
              <a:rPr lang="en-US" sz="4600" b="1" dirty="0">
                <a:ea typeface="Arial"/>
                <a:cs typeface="Arial"/>
                <a:sym typeface="Arial"/>
              </a:rPr>
              <a:t>FAN Matching Process during interaction</a:t>
            </a:r>
          </a:p>
        </p:txBody>
      </p:sp>
      <p:sp>
        <p:nvSpPr>
          <p:cNvPr id="318" name="Shape 318"/>
          <p:cNvSpPr txBox="1">
            <a:spLocks noGrp="1"/>
          </p:cNvSpPr>
          <p:nvPr>
            <p:ph type="body" idx="4294967295"/>
          </p:nvPr>
        </p:nvSpPr>
        <p:spPr>
          <a:xfrm>
            <a:off x="1136650" y="1071563"/>
            <a:ext cx="11055350" cy="5103812"/>
          </a:xfrm>
          <a:prstGeom prst="rect">
            <a:avLst/>
          </a:prstGeom>
          <a:noFill/>
          <a:ln>
            <a:noFill/>
          </a:ln>
        </p:spPr>
        <p:txBody>
          <a:bodyPr vert="horz" lIns="91425" tIns="45700" rIns="91425" bIns="45700" rtlCol="0" anchor="t" anchorCtr="0">
            <a:noAutofit/>
          </a:bodyPr>
          <a:lstStyle/>
          <a:p>
            <a:pPr>
              <a:spcBef>
                <a:spcPts val="0"/>
              </a:spcBef>
              <a:buClr>
                <a:schemeClr val="dk1"/>
              </a:buClr>
              <a:buSzPct val="70000"/>
            </a:pPr>
            <a:r>
              <a:rPr lang="en-US" sz="3200" b="1" i="0" u="none" strike="noStrike" cap="none" baseline="0" dirty="0">
                <a:solidFill>
                  <a:schemeClr val="tx1"/>
                </a:solidFill>
                <a:latin typeface="Arial"/>
                <a:ea typeface="Arial"/>
                <a:cs typeface="Arial"/>
                <a:sym typeface="Arial"/>
              </a:rPr>
              <a:t>Observe/Listen </a:t>
            </a:r>
            <a:r>
              <a:rPr lang="en-US" sz="3200" b="1" i="1" u="none" strike="noStrike" cap="none" baseline="0" dirty="0">
                <a:solidFill>
                  <a:schemeClr val="tx1"/>
                </a:solidFill>
                <a:latin typeface="Arial"/>
                <a:ea typeface="Arial"/>
                <a:cs typeface="Arial"/>
                <a:sym typeface="Arial"/>
              </a:rPr>
              <a:t>For Cues</a:t>
            </a:r>
          </a:p>
          <a:p>
            <a:pPr marL="914400" lvl="1" indent="-457200">
              <a:spcBef>
                <a:spcPts val="480"/>
              </a:spcBef>
              <a:buClr>
                <a:schemeClr val="accent1"/>
              </a:buClr>
              <a:buSzPct val="75000"/>
              <a:buFont typeface="Arial" panose="020B0604020202020204" pitchFamily="34" charset="0"/>
              <a:buChar char="•"/>
            </a:pPr>
            <a:r>
              <a:rPr lang="en-US" sz="3200" dirty="0">
                <a:solidFill>
                  <a:schemeClr val="tx1"/>
                </a:solidFill>
                <a:latin typeface="Arial"/>
                <a:ea typeface="Arial"/>
                <a:cs typeface="Arial"/>
                <a:sym typeface="Arial"/>
              </a:rPr>
              <a:t>What is the person showing me in the moment?</a:t>
            </a:r>
          </a:p>
          <a:p>
            <a:pPr>
              <a:spcBef>
                <a:spcPts val="480"/>
              </a:spcBef>
              <a:buClr>
                <a:schemeClr val="dk1"/>
              </a:buClr>
              <a:buSzPct val="70000"/>
            </a:pPr>
            <a:r>
              <a:rPr lang="en-US" sz="3200" b="1" i="0" u="none" strike="noStrike" cap="none" baseline="0" dirty="0">
                <a:solidFill>
                  <a:schemeClr val="tx1"/>
                </a:solidFill>
                <a:latin typeface="Arial"/>
                <a:ea typeface="Arial"/>
                <a:cs typeface="Arial"/>
                <a:sym typeface="Arial"/>
              </a:rPr>
              <a:t>Offer</a:t>
            </a:r>
          </a:p>
          <a:p>
            <a:pPr marL="914400" lvl="1" indent="-457200">
              <a:spcBef>
                <a:spcPts val="480"/>
              </a:spcBef>
              <a:buClr>
                <a:schemeClr val="accent1"/>
              </a:buClr>
              <a:buSzPct val="75000"/>
              <a:buFont typeface="Arial" panose="020B0604020202020204" pitchFamily="34" charset="0"/>
              <a:buChar char="•"/>
            </a:pPr>
            <a:r>
              <a:rPr lang="en-US" sz="3200" dirty="0">
                <a:solidFill>
                  <a:schemeClr val="tx1"/>
                </a:solidFill>
                <a:latin typeface="Arial"/>
                <a:ea typeface="Arial"/>
                <a:cs typeface="Arial"/>
                <a:sym typeface="Arial"/>
              </a:rPr>
              <a:t>Which core process matches their cues?</a:t>
            </a:r>
          </a:p>
          <a:p>
            <a:pPr>
              <a:spcBef>
                <a:spcPts val="480"/>
              </a:spcBef>
              <a:buClr>
                <a:schemeClr val="dk1"/>
              </a:buClr>
              <a:buSzPct val="70000"/>
            </a:pPr>
            <a:r>
              <a:rPr lang="en-US" sz="3200" b="1" i="0" u="none" strike="noStrike" cap="none" baseline="0" dirty="0">
                <a:solidFill>
                  <a:schemeClr val="tx1"/>
                </a:solidFill>
                <a:latin typeface="Arial"/>
                <a:ea typeface="Arial"/>
                <a:cs typeface="Arial"/>
                <a:sym typeface="Arial"/>
              </a:rPr>
              <a:t>Check the Match</a:t>
            </a:r>
          </a:p>
          <a:p>
            <a:pPr marL="914400" lvl="1" indent="-457200">
              <a:spcBef>
                <a:spcPts val="480"/>
              </a:spcBef>
              <a:buClr>
                <a:schemeClr val="accent1"/>
              </a:buClr>
              <a:buSzPct val="75000"/>
              <a:buFont typeface="Arial" panose="020B0604020202020204" pitchFamily="34" charset="0"/>
              <a:buChar char="•"/>
            </a:pPr>
            <a:r>
              <a:rPr lang="en-US" sz="3200" dirty="0">
                <a:solidFill>
                  <a:schemeClr val="tx1"/>
                </a:solidFill>
                <a:latin typeface="Arial"/>
                <a:ea typeface="Arial"/>
                <a:cs typeface="Arial"/>
                <a:sym typeface="Arial"/>
              </a:rPr>
              <a:t>Is this working? </a:t>
            </a:r>
          </a:p>
          <a:p>
            <a:pPr marL="914400" lvl="1" indent="-457200">
              <a:spcBef>
                <a:spcPts val="480"/>
              </a:spcBef>
              <a:buClr>
                <a:schemeClr val="accent1"/>
              </a:buClr>
              <a:buSzPct val="75000"/>
              <a:buFont typeface="Arial" panose="020B0604020202020204" pitchFamily="34" charset="0"/>
              <a:buChar char="•"/>
            </a:pPr>
            <a:r>
              <a:rPr lang="en-US" sz="3200" dirty="0">
                <a:solidFill>
                  <a:schemeClr val="tx1"/>
                </a:solidFill>
                <a:latin typeface="Arial"/>
                <a:ea typeface="Arial"/>
                <a:cs typeface="Arial"/>
                <a:sym typeface="Arial"/>
              </a:rPr>
              <a:t>If you are in the right FAN wedge, should be “flowing”</a:t>
            </a:r>
          </a:p>
          <a:p>
            <a:pPr>
              <a:spcBef>
                <a:spcPts val="480"/>
              </a:spcBef>
              <a:buClr>
                <a:schemeClr val="dk1"/>
              </a:buClr>
              <a:buSzPct val="70000"/>
            </a:pPr>
            <a:r>
              <a:rPr lang="en-US" sz="3200" b="1" i="0" u="none" strike="noStrike" cap="none" baseline="0" dirty="0">
                <a:solidFill>
                  <a:schemeClr val="tx1"/>
                </a:solidFill>
                <a:latin typeface="Arial"/>
                <a:ea typeface="Arial"/>
                <a:cs typeface="Arial"/>
                <a:sym typeface="Arial"/>
              </a:rPr>
              <a:t>Re-attune</a:t>
            </a:r>
          </a:p>
          <a:p>
            <a:pPr marL="914400" lvl="1" indent="-457200">
              <a:spcBef>
                <a:spcPts val="480"/>
              </a:spcBef>
              <a:buClr>
                <a:schemeClr val="accent1"/>
              </a:buClr>
              <a:buSzPct val="75000"/>
              <a:buFont typeface="Arial" panose="020B0604020202020204" pitchFamily="34" charset="0"/>
              <a:buChar char="•"/>
            </a:pPr>
            <a:r>
              <a:rPr lang="en-US" sz="3200" dirty="0">
                <a:solidFill>
                  <a:schemeClr val="tx1"/>
                </a:solidFill>
                <a:latin typeface="Arial"/>
                <a:ea typeface="Arial"/>
                <a:cs typeface="Arial"/>
                <a:sym typeface="Arial"/>
              </a:rPr>
              <a:t>Move on the FAN based on the other’s response</a:t>
            </a:r>
          </a:p>
        </p:txBody>
      </p:sp>
      <p:pic>
        <p:nvPicPr>
          <p:cNvPr id="2" name="Picture 2" descr="A picture containing text&#10;&#10;Description generated with high confidence">
            <a:extLst>
              <a:ext uri="{FF2B5EF4-FFF2-40B4-BE49-F238E27FC236}">
                <a16:creationId xmlns="" xmlns:a16="http://schemas.microsoft.com/office/drawing/2014/main" id="{D82A03D3-63B9-46F4-BDF9-B16C71D12A9C}"/>
              </a:ext>
            </a:extLst>
          </p:cNvPr>
          <p:cNvPicPr>
            <a:picLocks noChangeAspect="1"/>
          </p:cNvPicPr>
          <p:nvPr/>
        </p:nvPicPr>
        <p:blipFill>
          <a:blip r:embed="rId3"/>
          <a:stretch>
            <a:fillRect/>
          </a:stretch>
        </p:blipFill>
        <p:spPr>
          <a:xfrm>
            <a:off x="9594760" y="2127130"/>
            <a:ext cx="2401707" cy="2057400"/>
          </a:xfrm>
          <a:prstGeom prst="rect">
            <a:avLst/>
          </a:prstGeom>
        </p:spPr>
      </p:pic>
    </p:spTree>
    <p:extLst>
      <p:ext uri="{BB962C8B-B14F-4D97-AF65-F5344CB8AC3E}">
        <p14:creationId xmlns:p14="http://schemas.microsoft.com/office/powerpoint/2010/main" val="3369401993"/>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390" y="149902"/>
            <a:ext cx="10043410" cy="2021798"/>
          </a:xfrm>
        </p:spPr>
        <p:txBody>
          <a:bodyPr/>
          <a:lstStyle/>
          <a:p>
            <a:r>
              <a:rPr lang="en-US" b="1" dirty="0"/>
              <a:t>FAN </a:t>
            </a:r>
            <a:r>
              <a:rPr lang="en-US" b="1" u="sng" dirty="0"/>
              <a:t>Interactions</a:t>
            </a:r>
            <a:r>
              <a:rPr lang="en-US" b="1" dirty="0"/>
              <a:t> vs </a:t>
            </a:r>
            <a:r>
              <a:rPr lang="en-US" b="1" u="sng" dirty="0"/>
              <a:t>Moments</a:t>
            </a:r>
          </a:p>
        </p:txBody>
      </p:sp>
      <p:sp>
        <p:nvSpPr>
          <p:cNvPr id="3" name="Content Placeholder 2"/>
          <p:cNvSpPr>
            <a:spLocks noGrp="1"/>
          </p:cNvSpPr>
          <p:nvPr>
            <p:ph idx="1"/>
          </p:nvPr>
        </p:nvSpPr>
        <p:spPr>
          <a:xfrm>
            <a:off x="929389" y="989351"/>
            <a:ext cx="11032761" cy="5561351"/>
          </a:xfrm>
        </p:spPr>
        <p:txBody>
          <a:bodyPr/>
          <a:lstStyle/>
          <a:p>
            <a:r>
              <a:rPr lang="en-US" sz="3200" b="1" dirty="0"/>
              <a:t>Interaction</a:t>
            </a:r>
            <a:r>
              <a:rPr lang="en-US" sz="3200" dirty="0"/>
              <a:t> refers to contact that allows for entire FAN process to take place</a:t>
            </a:r>
          </a:p>
          <a:p>
            <a:r>
              <a:rPr lang="en-US" sz="3200" b="1" dirty="0"/>
              <a:t>FAN Moments </a:t>
            </a:r>
            <a:r>
              <a:rPr lang="en-US" sz="3200" dirty="0"/>
              <a:t>refer to brief encounters where FAN skills can be useful</a:t>
            </a:r>
          </a:p>
          <a:p>
            <a:r>
              <a:rPr lang="en-US" sz="3200" dirty="0"/>
              <a:t>FAN Moments</a:t>
            </a:r>
          </a:p>
          <a:p>
            <a:endParaRPr lang="en-US" dirty="0"/>
          </a:p>
        </p:txBody>
      </p:sp>
      <p:pic>
        <p:nvPicPr>
          <p:cNvPr id="4" name="Picture 3" descr="J:\Fussy Baby\Mentoring FAN\Mentoring FAN Training\Mentoring FAN Training - University of Cincinnati x HEMI\Full Mentor FAN FINAL 3.30.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8137" y="2596032"/>
            <a:ext cx="5144277" cy="4167675"/>
          </a:xfrm>
          <a:prstGeom prst="rect">
            <a:avLst/>
          </a:prstGeom>
          <a:noFill/>
          <a:ln>
            <a:noFill/>
          </a:ln>
        </p:spPr>
      </p:pic>
    </p:spTree>
    <p:extLst>
      <p:ext uri="{BB962C8B-B14F-4D97-AF65-F5344CB8AC3E}">
        <p14:creationId xmlns:p14="http://schemas.microsoft.com/office/powerpoint/2010/main" val="282222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76404" y="457203"/>
            <a:ext cx="3962397" cy="2154426"/>
          </a:xfrm>
          <a:prstGeom prst="rect">
            <a:avLst/>
          </a:prstGeom>
          <a:noFill/>
          <a:ln>
            <a:noFill/>
          </a:ln>
          <a:effectLst>
            <a:outerShdw dist="22997" dir="5400000" algn="tl">
              <a:srgbClr val="000000">
                <a:alpha val="35000"/>
              </a:srgbClr>
            </a:outerShdw>
          </a:effectLst>
        </p:spPr>
        <p:txBody>
          <a:bodyPr vert="horz" wrap="square" lIns="91431" tIns="45715" rIns="91431" bIns="45715" anchor="t" anchorCtr="1" compatLnSpc="1">
            <a:spAutoFit/>
          </a:bodyPr>
          <a:lstStyle/>
          <a:p>
            <a:pPr algn="ctr">
              <a:defRPr sz="1800" b="0" i="0" u="none" strike="noStrike" kern="0" cap="none" spc="0" baseline="0">
                <a:solidFill>
                  <a:srgbClr val="000000"/>
                </a:solidFill>
                <a:uFillTx/>
              </a:defRPr>
            </a:pPr>
            <a:r>
              <a:rPr lang="en-US" sz="4100" b="1" i="1" dirty="0">
                <a:solidFill>
                  <a:srgbClr val="FFFFFF"/>
                </a:solidFill>
                <a:latin typeface="Arial" pitchFamily="34"/>
                <a:ea typeface="ＭＳ Ｐゴシック" pitchFamily="34"/>
              </a:rPr>
              <a:t>Take A Peek…</a:t>
            </a:r>
          </a:p>
          <a:p>
            <a:pPr algn="ctr">
              <a:defRPr sz="1800" b="0" i="0" u="none" strike="noStrike" kern="0" cap="none" spc="0" baseline="0">
                <a:solidFill>
                  <a:srgbClr val="000000"/>
                </a:solidFill>
                <a:uFillTx/>
              </a:defRPr>
            </a:pPr>
            <a:endParaRPr lang="en-US" sz="3100" dirty="0">
              <a:solidFill>
                <a:srgbClr val="FFFFFF"/>
              </a:solidFill>
              <a:latin typeface="Arial" pitchFamily="34"/>
              <a:ea typeface="ＭＳ Ｐゴシック" pitchFamily="34"/>
            </a:endParaRPr>
          </a:p>
          <a:p>
            <a:pPr algn="ctr">
              <a:defRPr sz="1800" b="0" i="0" u="none" strike="noStrike" kern="0" cap="none" spc="0" baseline="0">
                <a:solidFill>
                  <a:srgbClr val="000000"/>
                </a:solidFill>
                <a:uFillTx/>
              </a:defRPr>
            </a:pPr>
            <a:r>
              <a:rPr lang="en-US" sz="3100" dirty="0">
                <a:solidFill>
                  <a:srgbClr val="FFFFFF"/>
                </a:solidFill>
                <a:latin typeface="Arial" pitchFamily="34"/>
                <a:ea typeface="ＭＳ Ｐゴシック" pitchFamily="34"/>
              </a:rPr>
              <a:t>Cues Related to the FAN Core Processes</a:t>
            </a:r>
          </a:p>
        </p:txBody>
      </p:sp>
      <p:pic>
        <p:nvPicPr>
          <p:cNvPr id="3" name="Picture 2" descr="https://edmovers.files.wordpress.com/2015/04/toddler-looking-through-glasses.jpg"/>
          <p:cNvPicPr>
            <a:picLocks noChangeAspect="1"/>
          </p:cNvPicPr>
          <p:nvPr/>
        </p:nvPicPr>
        <p:blipFill rotWithShape="1">
          <a:blip r:embed="rId3" cstate="print"/>
          <a:srcRect t="180" b="-180"/>
          <a:stretch/>
        </p:blipFill>
        <p:spPr>
          <a:xfrm>
            <a:off x="1524002" y="23199"/>
            <a:ext cx="9259782" cy="6980794"/>
          </a:xfrm>
          <a:prstGeom prst="rect">
            <a:avLst/>
          </a:prstGeom>
          <a:noFill/>
          <a:ln>
            <a:noFill/>
          </a:ln>
          <a:effectLst>
            <a:outerShdw dist="22997" dir="5400000" algn="tl">
              <a:srgbClr val="000000">
                <a:alpha val="35000"/>
              </a:srgbClr>
            </a:outerShdw>
          </a:effectLst>
        </p:spPr>
      </p:pic>
      <p:sp>
        <p:nvSpPr>
          <p:cNvPr id="4" name="TextBox 3"/>
          <p:cNvSpPr txBox="1"/>
          <p:nvPr/>
        </p:nvSpPr>
        <p:spPr>
          <a:xfrm>
            <a:off x="2177846" y="4916131"/>
            <a:ext cx="8305797" cy="1200318"/>
          </a:xfrm>
          <a:prstGeom prst="rect">
            <a:avLst/>
          </a:prstGeom>
          <a:noFill/>
          <a:ln>
            <a:noFill/>
          </a:ln>
          <a:effectLst>
            <a:outerShdw dist="22997" dir="5400000" algn="tl">
              <a:srgbClr val="000000">
                <a:alpha val="35000"/>
              </a:srgbClr>
            </a:outerShdw>
          </a:effectLst>
        </p:spPr>
        <p:txBody>
          <a:bodyPr vert="horz" wrap="square" lIns="91431" tIns="45715" rIns="91431" bIns="45715" anchor="t" anchorCtr="1" compatLnSpc="1">
            <a:spAutoFit/>
          </a:bodyPr>
          <a:lstStyle/>
          <a:p>
            <a:pPr algn="ctr">
              <a:defRPr sz="1800" b="0" i="0" u="none" strike="noStrike" kern="0" cap="none" spc="0" baseline="0">
                <a:solidFill>
                  <a:srgbClr val="000000"/>
                </a:solidFill>
                <a:uFillTx/>
              </a:defRPr>
            </a:pPr>
            <a:r>
              <a:rPr lang="en-US" sz="3600" i="1" dirty="0">
                <a:solidFill>
                  <a:srgbClr val="0090DA"/>
                </a:solidFill>
                <a:effectLst>
                  <a:outerShdw blurRad="38100" dist="38100" dir="2700000" algn="tl">
                    <a:srgbClr val="000000">
                      <a:alpha val="43137"/>
                    </a:srgbClr>
                  </a:outerShdw>
                </a:effectLst>
                <a:latin typeface="+mj-lt"/>
                <a:ea typeface="ＭＳ Ｐゴシック" pitchFamily="34"/>
              </a:rPr>
              <a:t>MENTORING FAN HELPS YOU READ CUES </a:t>
            </a:r>
            <a:br>
              <a:rPr lang="en-US" sz="3600" i="1" dirty="0">
                <a:solidFill>
                  <a:srgbClr val="0090DA"/>
                </a:solidFill>
                <a:effectLst>
                  <a:outerShdw blurRad="38100" dist="38100" dir="2700000" algn="tl">
                    <a:srgbClr val="000000">
                      <a:alpha val="43137"/>
                    </a:srgbClr>
                  </a:outerShdw>
                </a:effectLst>
                <a:latin typeface="+mj-lt"/>
                <a:ea typeface="ＭＳ Ｐゴシック" pitchFamily="34"/>
              </a:rPr>
            </a:br>
            <a:r>
              <a:rPr lang="en-US" sz="3600" i="1" dirty="0">
                <a:solidFill>
                  <a:srgbClr val="0090DA"/>
                </a:solidFill>
                <a:effectLst>
                  <a:outerShdw blurRad="38100" dist="38100" dir="2700000" algn="tl">
                    <a:srgbClr val="000000">
                      <a:alpha val="43137"/>
                    </a:srgbClr>
                  </a:outerShdw>
                </a:effectLst>
                <a:latin typeface="+mj-lt"/>
                <a:ea typeface="ＭＳ Ｐゴシック" pitchFamily="34"/>
              </a:rPr>
              <a:t>AND MATCH WITH OTHERS </a:t>
            </a:r>
          </a:p>
        </p:txBody>
      </p:sp>
      <p:sp>
        <p:nvSpPr>
          <p:cNvPr id="5" name="Slide Number Placeholder 4"/>
          <p:cNvSpPr>
            <a:spLocks noGrp="1"/>
          </p:cNvSpPr>
          <p:nvPr>
            <p:ph type="sldNum" sz="quarter" idx="12"/>
          </p:nvPr>
        </p:nvSpPr>
        <p:spPr>
          <a:xfrm>
            <a:off x="10210801" y="6549955"/>
            <a:ext cx="361857" cy="227024"/>
          </a:xfrm>
          <a:prstGeom prst="rect">
            <a:avLst/>
          </a:prstGeom>
        </p:spPr>
        <p:txBody>
          <a:bodyPr/>
          <a:lstStyle/>
          <a:p>
            <a:pPr lvl="0"/>
            <a:fld id="{E3AB5475-E065-469D-864E-501FF9896139}" type="slidenum">
              <a:rPr lang="en-US" smtClean="0"/>
              <a:pPr lvl="0"/>
              <a:t>13</a:t>
            </a:fld>
            <a:endParaRPr lang="en-US"/>
          </a:p>
        </p:txBody>
      </p:sp>
      <p:sp>
        <p:nvSpPr>
          <p:cNvPr id="6" name="Rectangle 5"/>
          <p:cNvSpPr/>
          <p:nvPr/>
        </p:nvSpPr>
        <p:spPr>
          <a:xfrm>
            <a:off x="7315200" y="241756"/>
            <a:ext cx="4572000" cy="215444"/>
          </a:xfrm>
          <a:prstGeom prst="rect">
            <a:avLst/>
          </a:prstGeom>
        </p:spPr>
        <p:txBody>
          <a:bodyPr>
            <a:spAutoFit/>
          </a:bodyPr>
          <a:lstStyle/>
          <a:p>
            <a:r>
              <a:rPr lang="en-US" sz="800" dirty="0"/>
              <a:t>http://www.advancedfamilyvisioncare.com/about/schedule-appointment/</a:t>
            </a:r>
          </a:p>
        </p:txBody>
      </p:sp>
    </p:spTree>
    <p:extLst>
      <p:ext uri="{BB962C8B-B14F-4D97-AF65-F5344CB8AC3E}">
        <p14:creationId xmlns:p14="http://schemas.microsoft.com/office/powerpoint/2010/main" val="159523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729" y="249840"/>
            <a:ext cx="8536663" cy="53184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212850" y="5626100"/>
            <a:ext cx="10594975" cy="1214438"/>
          </a:xfrm>
        </p:spPr>
        <p:txBody>
          <a:bodyPr>
            <a:normAutofit/>
          </a:bodyPr>
          <a:lstStyle/>
          <a:p>
            <a:r>
              <a:rPr lang="en-US" sz="3100" dirty="0"/>
              <a:t>“When you do something that doesn’t work, you have an opportunity to learn something and grow closer.” </a:t>
            </a:r>
            <a:r>
              <a:rPr lang="en-US" sz="3100" i="1" dirty="0"/>
              <a:t>Dr. </a:t>
            </a:r>
            <a:r>
              <a:rPr lang="en-US" sz="3100" i="1" dirty="0" err="1"/>
              <a:t>Brazelton</a:t>
            </a:r>
            <a:endParaRPr lang="en-US" sz="3100" b="1" i="1" dirty="0"/>
          </a:p>
        </p:txBody>
      </p:sp>
    </p:spTree>
    <p:extLst>
      <p:ext uri="{BB962C8B-B14F-4D97-AF65-F5344CB8AC3E}">
        <p14:creationId xmlns:p14="http://schemas.microsoft.com/office/powerpoint/2010/main" val="376877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69" y="134911"/>
            <a:ext cx="11152682" cy="1139253"/>
          </a:xfrm>
        </p:spPr>
        <p:txBody>
          <a:bodyPr>
            <a:normAutofit/>
          </a:bodyPr>
          <a:lstStyle/>
          <a:p>
            <a:r>
              <a:rPr lang="en-US" sz="4800" b="1" dirty="0" err="1"/>
              <a:t>Misattunement</a:t>
            </a:r>
            <a:endParaRPr lang="en-US" sz="4800" b="1" dirty="0"/>
          </a:p>
        </p:txBody>
      </p:sp>
      <p:sp>
        <p:nvSpPr>
          <p:cNvPr id="3" name="Content Placeholder 2"/>
          <p:cNvSpPr>
            <a:spLocks noGrp="1"/>
          </p:cNvSpPr>
          <p:nvPr>
            <p:ph idx="1"/>
          </p:nvPr>
        </p:nvSpPr>
        <p:spPr>
          <a:xfrm>
            <a:off x="914399" y="944380"/>
            <a:ext cx="11047751" cy="5681272"/>
          </a:xfrm>
        </p:spPr>
        <p:txBody>
          <a:bodyPr/>
          <a:lstStyle/>
          <a:p>
            <a:pPr fontAlgn="base"/>
            <a:r>
              <a:rPr lang="en-US" sz="3200" dirty="0"/>
              <a:t>Pacing​</a:t>
            </a:r>
          </a:p>
          <a:p>
            <a:pPr lvl="1" fontAlgn="base"/>
            <a:r>
              <a:rPr lang="en-US" sz="3200" dirty="0"/>
              <a:t>moving too quickly​</a:t>
            </a:r>
          </a:p>
          <a:p>
            <a:pPr lvl="1" fontAlgn="base"/>
            <a:r>
              <a:rPr lang="en-US" sz="3200" dirty="0"/>
              <a:t>moving too slowly​</a:t>
            </a:r>
          </a:p>
          <a:p>
            <a:pPr fontAlgn="base"/>
            <a:r>
              <a:rPr lang="en-US" sz="3200" dirty="0"/>
              <a:t>Cultural </a:t>
            </a:r>
            <a:r>
              <a:rPr lang="en-US" sz="3200" dirty="0" err="1"/>
              <a:t>Misattunement</a:t>
            </a:r>
            <a:r>
              <a:rPr lang="en-US" sz="3200" dirty="0"/>
              <a:t>​</a:t>
            </a:r>
          </a:p>
          <a:p>
            <a:pPr fontAlgn="base"/>
            <a:r>
              <a:rPr lang="en-US" sz="3200" dirty="0"/>
              <a:t>Pushing our agenda and jumping to doing​</a:t>
            </a:r>
          </a:p>
          <a:p>
            <a:pPr fontAlgn="base"/>
            <a:r>
              <a:rPr lang="en-US" sz="3200" dirty="0"/>
              <a:t>Other common kinds of or reasons for </a:t>
            </a:r>
            <a:r>
              <a:rPr lang="en-US" sz="3200" dirty="0" err="1"/>
              <a:t>misattunement</a:t>
            </a:r>
            <a:r>
              <a:rPr lang="en-US" sz="3200" dirty="0"/>
              <a:t> and disconnect? </a:t>
            </a:r>
          </a:p>
          <a:p>
            <a:endParaRPr lang="en-US" dirty="0"/>
          </a:p>
        </p:txBody>
      </p:sp>
      <p:pic>
        <p:nvPicPr>
          <p:cNvPr id="4" name="Picture 4" descr="A close up of a logo&#10;&#10;Description generated with high confidence">
            <a:extLst>
              <a:ext uri="{FF2B5EF4-FFF2-40B4-BE49-F238E27FC236}">
                <a16:creationId xmlns="" xmlns:a16="http://schemas.microsoft.com/office/drawing/2014/main" id="{C8455661-90AD-4A4F-9507-7B4B13E37738}"/>
              </a:ext>
            </a:extLst>
          </p:cNvPr>
          <p:cNvPicPr>
            <a:picLocks noChangeAspect="1"/>
          </p:cNvPicPr>
          <p:nvPr/>
        </p:nvPicPr>
        <p:blipFill>
          <a:blip r:embed="rId2"/>
          <a:stretch>
            <a:fillRect/>
          </a:stretch>
        </p:blipFill>
        <p:spPr>
          <a:xfrm>
            <a:off x="7182928" y="128677"/>
            <a:ext cx="4109048" cy="3049437"/>
          </a:xfrm>
          <a:prstGeom prst="rect">
            <a:avLst/>
          </a:prstGeom>
        </p:spPr>
      </p:pic>
      <p:sp>
        <p:nvSpPr>
          <p:cNvPr id="7" name="Title 1">
            <a:extLst>
              <a:ext uri="{FF2B5EF4-FFF2-40B4-BE49-F238E27FC236}">
                <a16:creationId xmlns="" xmlns:a16="http://schemas.microsoft.com/office/drawing/2014/main" id="{A00825D8-BEDB-4E14-BFA1-67D57E47D1DD}"/>
              </a:ext>
            </a:extLst>
          </p:cNvPr>
          <p:cNvSpPr txBox="1">
            <a:spLocks/>
          </p:cNvSpPr>
          <p:nvPr/>
        </p:nvSpPr>
        <p:spPr>
          <a:xfrm>
            <a:off x="11282331" y="225426"/>
            <a:ext cx="909669" cy="175266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200" b="1" dirty="0"/>
              <a:t>Photo Credit:  </a:t>
            </a:r>
          </a:p>
          <a:p>
            <a:r>
              <a:rPr lang="en-US" sz="1200" b="1" dirty="0"/>
              <a:t>https://www.wikihow.com/Be-a-Good-Mentor</a:t>
            </a:r>
          </a:p>
        </p:txBody>
      </p:sp>
    </p:spTree>
    <p:extLst>
      <p:ext uri="{BB962C8B-B14F-4D97-AF65-F5344CB8AC3E}">
        <p14:creationId xmlns:p14="http://schemas.microsoft.com/office/powerpoint/2010/main" val="221642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65915" y="218941"/>
            <a:ext cx="10006885" cy="1952759"/>
          </a:xfrm>
        </p:spPr>
        <p:txBody>
          <a:bodyPr>
            <a:normAutofit/>
          </a:bodyPr>
          <a:lstStyle/>
          <a:p>
            <a:r>
              <a:rPr lang="en-US" altLang="en-US" sz="4600" b="1" dirty="0"/>
              <a:t>Your Mismatch Story</a:t>
            </a:r>
          </a:p>
        </p:txBody>
      </p:sp>
      <p:sp>
        <p:nvSpPr>
          <p:cNvPr id="40963" name="Content Placeholder 2"/>
          <p:cNvSpPr>
            <a:spLocks noGrp="1"/>
          </p:cNvSpPr>
          <p:nvPr>
            <p:ph idx="1"/>
          </p:nvPr>
        </p:nvSpPr>
        <p:spPr>
          <a:xfrm>
            <a:off x="921026" y="1154340"/>
            <a:ext cx="11056115" cy="2533078"/>
          </a:xfrm>
        </p:spPr>
        <p:txBody>
          <a:bodyPr>
            <a:normAutofit fontScale="85000" lnSpcReduction="20000"/>
          </a:bodyPr>
          <a:lstStyle/>
          <a:p>
            <a:pPr>
              <a:buSzPct val="70000"/>
            </a:pPr>
            <a:r>
              <a:rPr lang="en-US" altLang="en-US" sz="4000" dirty="0"/>
              <a:t>Think of an interaction that you had with someone that didn’t go so well, ideally in professional context </a:t>
            </a:r>
          </a:p>
          <a:p>
            <a:pPr>
              <a:buSzPct val="70000"/>
            </a:pPr>
            <a:r>
              <a:rPr lang="en-US" altLang="en-US" sz="4000" dirty="0"/>
              <a:t>Draw a picture of this interaction in your mind so you can come back to it</a:t>
            </a:r>
          </a:p>
          <a:p>
            <a:pPr>
              <a:buSzPct val="70000"/>
            </a:pPr>
            <a:r>
              <a:rPr lang="en-US" altLang="en-US" sz="4000" dirty="0"/>
              <a:t>Share with colleague:</a:t>
            </a:r>
          </a:p>
        </p:txBody>
      </p:sp>
      <p:sp>
        <p:nvSpPr>
          <p:cNvPr id="2" name="Rectangle 1"/>
          <p:cNvSpPr/>
          <p:nvPr/>
        </p:nvSpPr>
        <p:spPr>
          <a:xfrm>
            <a:off x="1427922" y="3627778"/>
            <a:ext cx="9346095" cy="1708160"/>
          </a:xfrm>
          <a:prstGeom prst="rect">
            <a:avLst/>
          </a:prstGeom>
        </p:spPr>
        <p:txBody>
          <a:bodyPr wrap="square">
            <a:spAutoFit/>
          </a:bodyPr>
          <a:lstStyle/>
          <a:p>
            <a:pPr marL="1028700" lvl="1" indent="-571500">
              <a:buFont typeface="Arial" panose="020B0604020202020204" pitchFamily="34" charset="0"/>
              <a:buChar char="•"/>
            </a:pPr>
            <a:r>
              <a:rPr lang="en-US" altLang="en-US" sz="3500" dirty="0"/>
              <a:t>What were you needing?</a:t>
            </a:r>
          </a:p>
          <a:p>
            <a:pPr marL="1028700" lvl="1" indent="-571500">
              <a:buFont typeface="Arial" panose="020B0604020202020204" pitchFamily="34" charset="0"/>
              <a:buChar char="•"/>
            </a:pPr>
            <a:r>
              <a:rPr lang="en-US" altLang="en-US" sz="3500" dirty="0"/>
              <a:t>What actually happened? </a:t>
            </a:r>
          </a:p>
          <a:p>
            <a:pPr marL="1028700" lvl="1" indent="-571500">
              <a:buFont typeface="Arial" panose="020B0604020202020204" pitchFamily="34" charset="0"/>
              <a:buChar char="•"/>
            </a:pPr>
            <a:r>
              <a:rPr lang="en-US" altLang="en-US" sz="3500" dirty="0"/>
              <a:t>How did it feel for you?  </a:t>
            </a:r>
          </a:p>
        </p:txBody>
      </p:sp>
    </p:spTree>
    <p:extLst>
      <p:ext uri="{BB962C8B-B14F-4D97-AF65-F5344CB8AC3E}">
        <p14:creationId xmlns:p14="http://schemas.microsoft.com/office/powerpoint/2010/main" val="3007526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5771" y="414464"/>
            <a:ext cx="11182082" cy="10142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600" b="1" dirty="0"/>
          </a:p>
        </p:txBody>
      </p:sp>
      <p:sp>
        <p:nvSpPr>
          <p:cNvPr id="3" name="Title 2"/>
          <p:cNvSpPr>
            <a:spLocks noGrp="1"/>
          </p:cNvSpPr>
          <p:nvPr>
            <p:ph type="title"/>
          </p:nvPr>
        </p:nvSpPr>
        <p:spPr>
          <a:xfrm>
            <a:off x="764498" y="1"/>
            <a:ext cx="11427501" cy="2171700"/>
          </a:xfrm>
        </p:spPr>
        <p:txBody>
          <a:bodyPr/>
          <a:lstStyle/>
          <a:p>
            <a:r>
              <a:rPr lang="en-US" b="1" dirty="0"/>
              <a:t>Staff reflections on importance of attunement</a:t>
            </a:r>
            <a:endParaRPr lang="en-US" dirty="0"/>
          </a:p>
        </p:txBody>
      </p:sp>
      <p:sp>
        <p:nvSpPr>
          <p:cNvPr id="10" name="Content Placeholder 9"/>
          <p:cNvSpPr>
            <a:spLocks noGrp="1"/>
          </p:cNvSpPr>
          <p:nvPr>
            <p:ph idx="1"/>
          </p:nvPr>
        </p:nvSpPr>
        <p:spPr>
          <a:xfrm>
            <a:off x="961085" y="3774787"/>
            <a:ext cx="5710302" cy="2551368"/>
          </a:xfrm>
        </p:spPr>
        <p:txBody>
          <a:bodyPr>
            <a:normAutofit/>
          </a:bodyPr>
          <a:lstStyle/>
          <a:p>
            <a:pPr marL="0" indent="0">
              <a:buSzPct val="70000"/>
              <a:buNone/>
            </a:pPr>
            <a:r>
              <a:rPr lang="en-US" sz="3200" dirty="0">
                <a:solidFill>
                  <a:schemeClr val="tx1"/>
                </a:solidFill>
              </a:rPr>
              <a:t>“I think we have a tendency to jump to the fixing maybe quicker than this model would like for us to do.”</a:t>
            </a:r>
          </a:p>
        </p:txBody>
      </p:sp>
      <p:pic>
        <p:nvPicPr>
          <p:cNvPr id="14338" name="Picture 2" descr="J:\Fussy Baby\Mentoring FAN\Mentoring FAN Training\Mentoring FAN Training - University of Cincinnati x HEMI\become-a-volunte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664" y="1119538"/>
            <a:ext cx="3482263" cy="215081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851918" y="908936"/>
            <a:ext cx="6662058" cy="2769989"/>
          </a:xfrm>
          <a:prstGeom prst="rect">
            <a:avLst/>
          </a:prstGeom>
          <a:noFill/>
        </p:spPr>
        <p:txBody>
          <a:bodyPr wrap="square" rtlCol="0">
            <a:spAutoFit/>
          </a:bodyPr>
          <a:lstStyle/>
          <a:p>
            <a:r>
              <a:rPr lang="en-US" sz="2600" dirty="0"/>
              <a:t>“I was able to grow just in terms of really attending to the mentor. I developed a real intentionality about observing their cues &amp; asking probing questions, depending on where they are. I became a better listener in the process.”</a:t>
            </a:r>
          </a:p>
          <a:p>
            <a:endParaRPr lang="en-US" dirty="0"/>
          </a:p>
        </p:txBody>
      </p:sp>
      <p:pic>
        <p:nvPicPr>
          <p:cNvPr id="14339" name="Picture 3" descr="J:\Fussy Baby\Mentoring FAN\Mentoring FAN Training\Mentoring FAN Training - University of Cincinnati x HEMI\LiteracyProgram-web.jpg"/>
          <p:cNvPicPr>
            <a:picLocks noChangeAspect="1" noChangeArrowheads="1"/>
          </p:cNvPicPr>
          <p:nvPr/>
        </p:nvPicPr>
        <p:blipFill rotWithShape="1">
          <a:blip r:embed="rId4">
            <a:extLst>
              <a:ext uri="{28A0092B-C50C-407E-A947-70E740481C1C}">
                <a14:useLocalDpi xmlns:a14="http://schemas.microsoft.com/office/drawing/2010/main" val="0"/>
              </a:ext>
            </a:extLst>
          </a:blip>
          <a:srcRect l="19399" b="6856"/>
          <a:stretch/>
        </p:blipFill>
        <p:spPr bwMode="auto">
          <a:xfrm>
            <a:off x="7212821" y="3031609"/>
            <a:ext cx="4030565" cy="206716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6096000" y="5027975"/>
            <a:ext cx="5631706" cy="1872853"/>
          </a:xfrm>
          <a:prstGeom prst="flowChartAlternateProcess">
            <a:avLst/>
          </a:prstGeom>
          <a:noFill/>
        </p:spPr>
        <p:txBody>
          <a:bodyPr wrap="square" rtlCol="0">
            <a:spAutoFit/>
          </a:bodyPr>
          <a:lstStyle/>
          <a:p>
            <a:r>
              <a:rPr lang="en-US" sz="2600" dirty="0"/>
              <a:t>“I think I really reflected on what were they feeling, what was going on with them and the student, how can I be a support to </a:t>
            </a:r>
            <a:r>
              <a:rPr lang="en-US" sz="2600" i="1" dirty="0"/>
              <a:t>that</a:t>
            </a:r>
            <a:r>
              <a:rPr lang="en-US" sz="2600" dirty="0"/>
              <a:t>?”</a:t>
            </a:r>
          </a:p>
        </p:txBody>
      </p:sp>
    </p:spTree>
    <p:extLst>
      <p:ext uri="{BB962C8B-B14F-4D97-AF65-F5344CB8AC3E}">
        <p14:creationId xmlns:p14="http://schemas.microsoft.com/office/powerpoint/2010/main" val="114677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9902"/>
            <a:ext cx="10058400" cy="2021798"/>
          </a:xfrm>
        </p:spPr>
        <p:txBody>
          <a:bodyPr/>
          <a:lstStyle/>
          <a:p>
            <a:r>
              <a:rPr lang="en-US" b="1" dirty="0"/>
              <a:t>Pair &amp; Share on FAN</a:t>
            </a:r>
          </a:p>
        </p:txBody>
      </p:sp>
      <p:sp>
        <p:nvSpPr>
          <p:cNvPr id="3" name="Content Placeholder 2"/>
          <p:cNvSpPr>
            <a:spLocks noGrp="1"/>
          </p:cNvSpPr>
          <p:nvPr>
            <p:ph idx="1"/>
          </p:nvPr>
        </p:nvSpPr>
        <p:spPr>
          <a:xfrm>
            <a:off x="914399" y="989351"/>
            <a:ext cx="11047751" cy="5606321"/>
          </a:xfrm>
        </p:spPr>
        <p:txBody>
          <a:bodyPr>
            <a:normAutofit/>
          </a:bodyPr>
          <a:lstStyle/>
          <a:p>
            <a:r>
              <a:rPr lang="en-US" sz="2800" dirty="0"/>
              <a:t>What might be your comfort wedge?</a:t>
            </a:r>
          </a:p>
          <a:p>
            <a:r>
              <a:rPr lang="en-US" sz="2800" dirty="0"/>
              <a:t>Where is your growing wedge?</a:t>
            </a:r>
          </a:p>
          <a:p>
            <a:r>
              <a:rPr lang="en-US" sz="2800" dirty="0"/>
              <a:t>In your team of colleagues/program, comfort or growth areas?</a:t>
            </a:r>
          </a:p>
          <a:p>
            <a:r>
              <a:rPr lang="en-US" sz="2800" dirty="0">
                <a:ea typeface="Arial"/>
                <a:cs typeface="Arial"/>
                <a:sym typeface="Arial"/>
              </a:rPr>
              <a:t>From what you know about the FAN, what way might you shift your approach to increase attunement?</a:t>
            </a:r>
            <a:endParaRPr lang="en-US" sz="2800" dirty="0"/>
          </a:p>
          <a:p>
            <a:endParaRPr lang="en-US" sz="2800" dirty="0"/>
          </a:p>
        </p:txBody>
      </p:sp>
      <p:pic>
        <p:nvPicPr>
          <p:cNvPr id="4" name="Picture 3" descr="J:\Fussy Baby\Mentoring FAN\Mentoring FAN Training\Mentoring FAN Training - University of Cincinnati x HEMI\Full Mentor FAN FINAL 3.30.jp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88319" y="3309870"/>
            <a:ext cx="4374633" cy="3548130"/>
          </a:xfrm>
          <a:prstGeom prst="rect">
            <a:avLst/>
          </a:prstGeom>
          <a:noFill/>
          <a:ln>
            <a:noFill/>
          </a:ln>
        </p:spPr>
      </p:pic>
      <p:pic>
        <p:nvPicPr>
          <p:cNvPr id="5" name="Content Placeholder 2"/>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9344" y="94658"/>
            <a:ext cx="3410110" cy="185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5591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827314" y="71768"/>
            <a:ext cx="10774878" cy="1198892"/>
          </a:xfrm>
          <a:prstGeom prst="rect">
            <a:avLst/>
          </a:prstGeom>
        </p:spPr>
        <p:txBody>
          <a:bodyPr vert="horz" lIns="91425" tIns="91425" rIns="91425" bIns="91425" rtlCol="0" anchor="ctr" anchorCtr="0">
            <a:noAutofit/>
          </a:bodyPr>
          <a:lstStyle/>
          <a:p>
            <a:pPr>
              <a:spcBef>
                <a:spcPts val="0"/>
              </a:spcBef>
            </a:pPr>
            <a:r>
              <a:rPr lang="en-US" sz="4600" b="1" dirty="0"/>
              <a:t>Empathic Inquiry: Example</a:t>
            </a:r>
          </a:p>
        </p:txBody>
      </p:sp>
      <p:sp>
        <p:nvSpPr>
          <p:cNvPr id="3" name="Rectangle 2"/>
          <p:cNvSpPr/>
          <p:nvPr/>
        </p:nvSpPr>
        <p:spPr>
          <a:xfrm>
            <a:off x="914400" y="1319319"/>
            <a:ext cx="9666514" cy="4124206"/>
          </a:xfrm>
          <a:prstGeom prst="rect">
            <a:avLst/>
          </a:prstGeom>
        </p:spPr>
        <p:txBody>
          <a:bodyPr wrap="square">
            <a:spAutoFit/>
          </a:bodyPr>
          <a:lstStyle/>
          <a:p>
            <a:pPr>
              <a:spcAft>
                <a:spcPts val="1200"/>
              </a:spcAft>
              <a:buClr>
                <a:schemeClr val="dk2"/>
              </a:buClr>
              <a:buSzPct val="45833"/>
            </a:pPr>
            <a:r>
              <a:rPr lang="en-US" sz="2800" dirty="0">
                <a:latin typeface="Arial" panose="020B0604020202020204" pitchFamily="34" charset="0"/>
                <a:cs typeface="Arial" panose="020B0604020202020204" pitchFamily="34" charset="0"/>
              </a:rPr>
              <a:t>“First she wanted to explain everything and defend herself and she’s obviously not in a position yet to move forward with me to try and solve the problem. She was in that processing stage where all of us get where someone thinks we’ve done something wrong and that makes us feel uncomfortable. [FAN] enabled me to hear more: “Ok she is not yet ready for us to move into this, what is it going to look like next stage. I need to just let her vent some.” 	</a:t>
            </a:r>
          </a:p>
          <a:p>
            <a:pPr>
              <a:spcAft>
                <a:spcPts val="1200"/>
              </a:spcAft>
              <a:buClr>
                <a:schemeClr val="dk2"/>
              </a:buClr>
              <a:buSzPct val="45833"/>
            </a:pPr>
            <a:r>
              <a:rPr lang="en-US" sz="2800" dirty="0">
                <a:latin typeface="Arial" panose="020B0604020202020204" pitchFamily="34" charset="0"/>
                <a:cs typeface="Arial" panose="020B0604020202020204" pitchFamily="34" charset="0"/>
              </a:rPr>
              <a:t>						- Sara, Site Coordinator</a:t>
            </a:r>
          </a:p>
        </p:txBody>
      </p:sp>
    </p:spTree>
    <p:extLst>
      <p:ext uri="{BB962C8B-B14F-4D97-AF65-F5344CB8AC3E}">
        <p14:creationId xmlns:p14="http://schemas.microsoft.com/office/powerpoint/2010/main" val="2272406554"/>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384" y="322497"/>
            <a:ext cx="4683968" cy="1058434"/>
          </a:xfrm>
        </p:spPr>
        <p:txBody>
          <a:bodyPr>
            <a:noAutofit/>
          </a:bodyPr>
          <a:lstStyle/>
          <a:p>
            <a:r>
              <a:rPr lang="en-US" sz="4600" b="1" dirty="0"/>
              <a:t>Pair and share</a:t>
            </a:r>
          </a:p>
        </p:txBody>
      </p:sp>
      <p:sp>
        <p:nvSpPr>
          <p:cNvPr id="3" name="Content Placeholder 2"/>
          <p:cNvSpPr>
            <a:spLocks noGrp="1"/>
          </p:cNvSpPr>
          <p:nvPr>
            <p:ph sz="half" idx="1"/>
          </p:nvPr>
        </p:nvSpPr>
        <p:spPr>
          <a:xfrm>
            <a:off x="1861072" y="1755692"/>
            <a:ext cx="6028401" cy="2386563"/>
          </a:xfrm>
        </p:spPr>
        <p:txBody>
          <a:bodyPr>
            <a:normAutofit/>
          </a:bodyPr>
          <a:lstStyle/>
          <a:p>
            <a:pPr marL="0" indent="0" algn="ctr">
              <a:buNone/>
            </a:pPr>
            <a:r>
              <a:rPr lang="en-US" sz="4600" dirty="0">
                <a:effectLst>
                  <a:outerShdw blurRad="38100" dist="38100" dir="2700000" algn="tl">
                    <a:srgbClr val="000000">
                      <a:alpha val="43137"/>
                    </a:srgbClr>
                  </a:outerShdw>
                </a:effectLst>
              </a:rPr>
              <a:t>What has the day been like for you so far?</a:t>
            </a:r>
          </a:p>
          <a:p>
            <a:pPr marL="0" indent="0">
              <a:buNone/>
            </a:pPr>
            <a:endParaRPr lang="en-US" dirty="0"/>
          </a:p>
        </p:txBody>
      </p:sp>
      <p:pic>
        <p:nvPicPr>
          <p:cNvPr id="6" name="Content Placeholder 2"/>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7128" y="3227598"/>
            <a:ext cx="4357396" cy="339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3" descr="J:\Fussy Baby\Mentoring FAN\Mentoring FAN Training\Mentoring FAN Training - University of Cincinnati x HEMI\Girl-Wonder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774" y="3669798"/>
            <a:ext cx="3743944" cy="318820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 Callout 6"/>
          <p:cNvSpPr/>
          <p:nvPr/>
        </p:nvSpPr>
        <p:spPr>
          <a:xfrm rot="218435">
            <a:off x="980446" y="1043178"/>
            <a:ext cx="8030817" cy="3189714"/>
          </a:xfrm>
          <a:prstGeom prst="wedgeEllipseCallout">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outerShdw blurRad="38100" dist="38100" dir="2700000" algn="tl">
                    <a:srgbClr val="000000">
                      <a:alpha val="43137"/>
                    </a:srgbClr>
                  </a:outerShdw>
                </a:effectLst>
              </a:rPr>
              <a:t>What has the day been like for you so far?</a:t>
            </a:r>
          </a:p>
        </p:txBody>
      </p:sp>
    </p:spTree>
    <p:extLst>
      <p:ext uri="{BB962C8B-B14F-4D97-AF65-F5344CB8AC3E}">
        <p14:creationId xmlns:p14="http://schemas.microsoft.com/office/powerpoint/2010/main" val="26236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059051" y="325833"/>
            <a:ext cx="10073898" cy="1954724"/>
          </a:xfrm>
        </p:spPr>
        <p:txBody>
          <a:bodyPr>
            <a:normAutofit/>
          </a:bodyPr>
          <a:lstStyle/>
          <a:p>
            <a:r>
              <a:rPr lang="en-US" altLang="en-US" sz="4600" b="1" dirty="0"/>
              <a:t>Empathic Response?  Yes or No</a:t>
            </a:r>
          </a:p>
        </p:txBody>
      </p:sp>
      <p:sp>
        <p:nvSpPr>
          <p:cNvPr id="100355" name="Content Placeholder 2"/>
          <p:cNvSpPr>
            <a:spLocks noGrp="1"/>
          </p:cNvSpPr>
          <p:nvPr>
            <p:ph idx="1"/>
          </p:nvPr>
        </p:nvSpPr>
        <p:spPr>
          <a:xfrm>
            <a:off x="1066800" y="1198213"/>
            <a:ext cx="6971881" cy="741119"/>
          </a:xfrm>
        </p:spPr>
        <p:txBody>
          <a:bodyPr>
            <a:normAutofit/>
          </a:bodyPr>
          <a:lstStyle/>
          <a:p>
            <a:pPr marL="0" indent="0">
              <a:buSzPct val="70000"/>
              <a:buNone/>
            </a:pPr>
            <a:r>
              <a:rPr lang="en-US" altLang="en-US" sz="4200" b="1" dirty="0">
                <a:effectLst>
                  <a:outerShdw blurRad="38100" dist="38100" dir="2700000" algn="tl">
                    <a:srgbClr val="000000">
                      <a:alpha val="43137"/>
                    </a:srgbClr>
                  </a:outerShdw>
                </a:effectLst>
              </a:rPr>
              <a:t>“I think I’m ready to give up.”</a:t>
            </a:r>
          </a:p>
          <a:p>
            <a:pPr>
              <a:buFontTx/>
              <a:buNone/>
            </a:pPr>
            <a:endParaRPr lang="en-US" altLang="en-US" dirty="0"/>
          </a:p>
        </p:txBody>
      </p:sp>
      <p:sp>
        <p:nvSpPr>
          <p:cNvPr id="2" name="Rectangle 1"/>
          <p:cNvSpPr/>
          <p:nvPr/>
        </p:nvSpPr>
        <p:spPr>
          <a:xfrm>
            <a:off x="1631182" y="1792824"/>
            <a:ext cx="9492343" cy="4770537"/>
          </a:xfrm>
          <a:prstGeom prst="rect">
            <a:avLst/>
          </a:prstGeom>
        </p:spPr>
        <p:txBody>
          <a:bodyPr wrap="square">
            <a:spAutoFit/>
          </a:bodyPr>
          <a:lstStyle/>
          <a:p>
            <a:pPr marL="662940" lvl="1" indent="-571500">
              <a:buFont typeface="Arial" panose="020B0604020202020204" pitchFamily="34" charset="0"/>
              <a:buChar char="•"/>
            </a:pPr>
            <a:r>
              <a:rPr lang="en-US" altLang="en-US" sz="3800" dirty="0"/>
              <a:t>Sounds like things have been really rough.</a:t>
            </a:r>
          </a:p>
          <a:p>
            <a:pPr marL="662940" lvl="1" indent="-571500">
              <a:buFont typeface="Arial" panose="020B0604020202020204" pitchFamily="34" charset="0"/>
              <a:buChar char="•"/>
            </a:pPr>
            <a:r>
              <a:rPr lang="en-US" altLang="en-US" sz="3800" dirty="0"/>
              <a:t>Don’t give up. You will make it through this.</a:t>
            </a:r>
          </a:p>
          <a:p>
            <a:pPr marL="662940" lvl="1" indent="-571500">
              <a:buFont typeface="Arial" panose="020B0604020202020204" pitchFamily="34" charset="0"/>
              <a:buChar char="•"/>
            </a:pPr>
            <a:r>
              <a:rPr lang="en-US" altLang="en-US" sz="3800" dirty="0"/>
              <a:t>Hang in there. </a:t>
            </a:r>
          </a:p>
          <a:p>
            <a:pPr marL="662940" lvl="1" indent="-571500">
              <a:buFont typeface="Arial" panose="020B0604020202020204" pitchFamily="34" charset="0"/>
              <a:buChar char="•"/>
            </a:pPr>
            <a:r>
              <a:rPr lang="en-US" altLang="en-US" sz="3800" dirty="0"/>
              <a:t>It must feel hard sometimes. </a:t>
            </a:r>
          </a:p>
          <a:p>
            <a:pPr marL="662940" lvl="1" indent="-571500">
              <a:buFont typeface="Arial" panose="020B0604020202020204" pitchFamily="34" charset="0"/>
              <a:buChar char="•"/>
            </a:pPr>
            <a:r>
              <a:rPr lang="en-US" altLang="en-US" sz="3800" dirty="0"/>
              <a:t>What do you mean when you say that?</a:t>
            </a:r>
          </a:p>
          <a:p>
            <a:pPr marL="662940" lvl="1" indent="-571500">
              <a:buFont typeface="Arial" panose="020B0604020202020204" pitchFamily="34" charset="0"/>
              <a:buChar char="•"/>
            </a:pPr>
            <a:r>
              <a:rPr lang="en-US" altLang="en-US" sz="3800" dirty="0"/>
              <a:t>I know you are committed as a mentor. </a:t>
            </a:r>
          </a:p>
          <a:p>
            <a:pPr marL="662940" lvl="1" indent="-571500">
              <a:buFont typeface="Arial" panose="020B0604020202020204" pitchFamily="34" charset="0"/>
              <a:buChar char="•"/>
            </a:pPr>
            <a:r>
              <a:rPr lang="en-US" altLang="en-US" sz="3800" dirty="0"/>
              <a:t>I hear you. Can you say more? </a:t>
            </a:r>
          </a:p>
        </p:txBody>
      </p:sp>
    </p:spTree>
    <p:extLst>
      <p:ext uri="{BB962C8B-B14F-4D97-AF65-F5344CB8AC3E}">
        <p14:creationId xmlns:p14="http://schemas.microsoft.com/office/powerpoint/2010/main" val="93420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798286" y="78660"/>
            <a:ext cx="9260114" cy="1061372"/>
          </a:xfrm>
          <a:prstGeom prst="rect">
            <a:avLst/>
          </a:prstGeom>
          <a:noFill/>
          <a:ln>
            <a:noFill/>
          </a:ln>
        </p:spPr>
        <p:txBody>
          <a:bodyPr vert="horz" lIns="91425" tIns="45700" rIns="91425" bIns="45700" rtlCol="0" anchor="ctr" anchorCtr="0">
            <a:noAutofit/>
          </a:bodyPr>
          <a:lstStyle/>
          <a:p>
            <a:pPr>
              <a:spcBef>
                <a:spcPts val="0"/>
              </a:spcBef>
              <a:buSzPct val="25000"/>
            </a:pPr>
            <a:r>
              <a:rPr lang="en-US" sz="4600" b="1" dirty="0">
                <a:ea typeface="Arial"/>
                <a:cs typeface="Arial"/>
                <a:sym typeface="Arial"/>
              </a:rPr>
              <a:t>Strategies for Empathic Inquiry</a:t>
            </a:r>
          </a:p>
        </p:txBody>
      </p:sp>
      <p:pic>
        <p:nvPicPr>
          <p:cNvPr id="6" name="Picture 5" descr="C:\Users\CVang\Desktop\Pictures\empath.jpg"/>
          <p:cNvPicPr/>
          <p:nvPr/>
        </p:nvPicPr>
        <p:blipFill>
          <a:blip r:embed="rId3">
            <a:clrChange>
              <a:clrFrom>
                <a:srgbClr val="470F66"/>
              </a:clrFrom>
              <a:clrTo>
                <a:srgbClr val="470F66">
                  <a:alpha val="0"/>
                </a:srgbClr>
              </a:clrTo>
            </a:clrChange>
            <a:extLst>
              <a:ext uri="{BEBA8EAE-BF5A-486C-A8C5-ECC9F3942E4B}">
                <a14:imgProps xmlns:a14="http://schemas.microsoft.com/office/drawing/2010/main">
                  <a14:imgLayer r:embed="rId4">
                    <a14:imgEffect>
                      <a14:sharpenSoften amount="-46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834176" y="888046"/>
            <a:ext cx="4241709" cy="3524297"/>
          </a:xfrm>
          <a:prstGeom prst="ellipse">
            <a:avLst/>
          </a:prstGeom>
          <a:noFill/>
          <a:ln>
            <a:noFill/>
          </a:ln>
          <a:effectLst>
            <a:softEdge rad="190500"/>
          </a:effectLst>
        </p:spPr>
      </p:pic>
      <p:sp>
        <p:nvSpPr>
          <p:cNvPr id="5" name="Shape 422"/>
          <p:cNvSpPr txBox="1">
            <a:spLocks/>
          </p:cNvSpPr>
          <p:nvPr/>
        </p:nvSpPr>
        <p:spPr>
          <a:xfrm>
            <a:off x="798284" y="918028"/>
            <a:ext cx="11306629" cy="5613401"/>
          </a:xfrm>
          <a:prstGeom prst="rect">
            <a:avLst/>
          </a:prstGeom>
          <a:noFill/>
          <a:ln>
            <a:noFill/>
          </a:ln>
          <a:effectLst>
            <a:glow>
              <a:schemeClr val="bg2"/>
            </a:glow>
          </a:effectLst>
        </p:spPr>
        <p:txBody>
          <a:bodyPr vert="horz" lIns="91425" tIns="45700" rIns="91425" bIns="45700" rtlCol="0" anchor="t" anchorCtr="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spcBef>
                <a:spcPts val="0"/>
              </a:spcBef>
              <a:spcAft>
                <a:spcPts val="0"/>
              </a:spcAft>
              <a:buSzPct val="70000"/>
              <a:buFont typeface="Franklin Gothic Book" panose="020B0503020102020204" pitchFamily="34" charset="0"/>
              <a:buNone/>
            </a:pPr>
            <a:r>
              <a:rPr lang="en-US" sz="2100" b="1" dirty="0">
                <a:solidFill>
                  <a:schemeClr val="tx1"/>
                </a:solidFill>
                <a:latin typeface="+mj-lt"/>
                <a:ea typeface="Arial"/>
                <a:cs typeface="Arial"/>
                <a:sym typeface="Arial"/>
              </a:rPr>
              <a:t>Holding Feelings</a:t>
            </a:r>
          </a:p>
          <a:p>
            <a:pPr marL="617220" lvl="1" indent="-342900">
              <a:lnSpc>
                <a:spcPct val="100000"/>
              </a:lnSpc>
              <a:spcBef>
                <a:spcPts val="600"/>
              </a:spcBef>
              <a:spcAft>
                <a:spcPts val="0"/>
              </a:spcAft>
              <a:buSzPct val="100000"/>
              <a:buFont typeface="Arial" panose="020B0604020202020204" pitchFamily="34" charset="0"/>
              <a:buChar char="•"/>
            </a:pPr>
            <a:r>
              <a:rPr lang="en-US" sz="2100" i="0" dirty="0">
                <a:solidFill>
                  <a:schemeClr val="tx1"/>
                </a:solidFill>
                <a:latin typeface="+mj-lt"/>
                <a:cs typeface="Arial" panose="020B0604020202020204" pitchFamily="34" charset="0"/>
              </a:rPr>
              <a:t>Listening with compassion and acceptance: just letting it be shared </a:t>
            </a:r>
          </a:p>
          <a:p>
            <a:pPr marL="41148" lvl="1" indent="0">
              <a:lnSpc>
                <a:spcPct val="100000"/>
              </a:lnSpc>
              <a:spcBef>
                <a:spcPts val="0"/>
              </a:spcBef>
              <a:buSzPct val="70000"/>
              <a:buFont typeface="Franklin Gothic Book" panose="020B0503020102020204" pitchFamily="34" charset="0"/>
              <a:buNone/>
            </a:pPr>
            <a:r>
              <a:rPr lang="en-US" sz="2100" b="1" i="0" dirty="0">
                <a:solidFill>
                  <a:schemeClr val="tx1"/>
                </a:solidFill>
                <a:latin typeface="+mj-lt"/>
                <a:ea typeface="Arial"/>
                <a:cs typeface="Arial"/>
                <a:sym typeface="Arial"/>
              </a:rPr>
              <a:t>Exploring Feeling</a:t>
            </a:r>
            <a:endParaRPr lang="en-US" sz="2100" b="1" dirty="0">
              <a:solidFill>
                <a:schemeClr val="tx1"/>
              </a:solidFill>
              <a:latin typeface="+mj-lt"/>
              <a:sym typeface="Arial"/>
            </a:endParaRPr>
          </a:p>
          <a:p>
            <a:pPr marL="731520" lvl="1" indent="-457200">
              <a:lnSpc>
                <a:spcPct val="100000"/>
              </a:lnSpc>
              <a:spcBef>
                <a:spcPts val="0"/>
              </a:spcBef>
              <a:buSzPct val="100000"/>
              <a:buFont typeface="Arial" panose="020B0604020202020204" pitchFamily="34" charset="0"/>
              <a:buChar char="•"/>
            </a:pPr>
            <a:r>
              <a:rPr lang="en-US" sz="2100" i="0" dirty="0">
                <a:solidFill>
                  <a:schemeClr val="tx1"/>
                </a:solidFill>
                <a:latin typeface="+mj-lt"/>
                <a:ea typeface="Arial"/>
                <a:cs typeface="Arial"/>
                <a:sym typeface="Arial"/>
              </a:rPr>
              <a:t>What did it feel like for you when that happened? about that? </a:t>
            </a:r>
          </a:p>
          <a:p>
            <a:pPr marL="731520" lvl="1" indent="-457200">
              <a:lnSpc>
                <a:spcPct val="100000"/>
              </a:lnSpc>
              <a:spcBef>
                <a:spcPts val="360"/>
              </a:spcBef>
              <a:spcAft>
                <a:spcPts val="0"/>
              </a:spcAft>
              <a:buSzPct val="100000"/>
              <a:buFont typeface="Arial" panose="020B0604020202020204" pitchFamily="34" charset="0"/>
              <a:buChar char="•"/>
            </a:pPr>
            <a:r>
              <a:rPr lang="en-US" sz="2100" i="0" dirty="0">
                <a:solidFill>
                  <a:schemeClr val="tx1"/>
                </a:solidFill>
                <a:latin typeface="+mj-lt"/>
                <a:ea typeface="Arial"/>
                <a:cs typeface="Arial"/>
                <a:sym typeface="Arial"/>
              </a:rPr>
              <a:t>That sounds really difficult. Would you like to talk more</a:t>
            </a:r>
          </a:p>
          <a:p>
            <a:pPr marL="0" indent="0">
              <a:lnSpc>
                <a:spcPct val="100000"/>
              </a:lnSpc>
              <a:spcBef>
                <a:spcPts val="560"/>
              </a:spcBef>
              <a:spcAft>
                <a:spcPts val="0"/>
              </a:spcAft>
              <a:buSzPct val="70000"/>
              <a:buFont typeface="Franklin Gothic Book" panose="020B0503020102020204" pitchFamily="34" charset="0"/>
              <a:buNone/>
            </a:pPr>
            <a:r>
              <a:rPr lang="en-US" sz="2100" b="1" dirty="0">
                <a:solidFill>
                  <a:schemeClr val="tx1"/>
                </a:solidFill>
                <a:latin typeface="+mj-lt"/>
                <a:ea typeface="Arial"/>
                <a:cs typeface="Arial"/>
                <a:sym typeface="Arial"/>
              </a:rPr>
              <a:t>Validating Feelings</a:t>
            </a:r>
          </a:p>
          <a:p>
            <a:pPr marL="617220" lvl="1" indent="-342900">
              <a:lnSpc>
                <a:spcPct val="100000"/>
              </a:lnSpc>
              <a:spcBef>
                <a:spcPts val="600"/>
              </a:spcBef>
              <a:spcAft>
                <a:spcPts val="0"/>
              </a:spcAft>
              <a:buSzPct val="100000"/>
              <a:buFont typeface="Arial" panose="020B0604020202020204" pitchFamily="34" charset="0"/>
              <a:buChar char="•"/>
            </a:pPr>
            <a:r>
              <a:rPr lang="en-US" sz="2100" i="0" dirty="0">
                <a:solidFill>
                  <a:schemeClr val="tx1"/>
                </a:solidFill>
                <a:latin typeface="+mj-lt"/>
                <a:ea typeface="Arial"/>
                <a:cs typeface="Arial"/>
                <a:sym typeface="Arial"/>
              </a:rPr>
              <a:t>I can hear how worried you are about your mentor.</a:t>
            </a:r>
          </a:p>
          <a:p>
            <a:pPr marL="617220" lvl="1" indent="-342900">
              <a:lnSpc>
                <a:spcPct val="100000"/>
              </a:lnSpc>
              <a:spcBef>
                <a:spcPts val="600"/>
              </a:spcBef>
              <a:spcAft>
                <a:spcPts val="0"/>
              </a:spcAft>
              <a:buSzPct val="100000"/>
              <a:buFont typeface="Arial" panose="020B0604020202020204" pitchFamily="34" charset="0"/>
              <a:buChar char="•"/>
            </a:pPr>
            <a:r>
              <a:rPr lang="en-US" sz="2100" i="0" dirty="0">
                <a:solidFill>
                  <a:schemeClr val="tx1"/>
                </a:solidFill>
                <a:latin typeface="+mj-lt"/>
                <a:ea typeface="Arial"/>
                <a:cs typeface="Arial"/>
                <a:sym typeface="Arial"/>
              </a:rPr>
              <a:t>You are working so hard to figure this out. </a:t>
            </a:r>
          </a:p>
          <a:p>
            <a:pPr marL="0" indent="0">
              <a:lnSpc>
                <a:spcPct val="100000"/>
              </a:lnSpc>
              <a:spcBef>
                <a:spcPts val="560"/>
              </a:spcBef>
              <a:spcAft>
                <a:spcPts val="0"/>
              </a:spcAft>
              <a:buSzPct val="70000"/>
              <a:buFont typeface="Franklin Gothic Book" panose="020B0503020102020204" pitchFamily="34" charset="0"/>
              <a:buNone/>
            </a:pPr>
            <a:r>
              <a:rPr lang="en-US" sz="2100" b="1" dirty="0">
                <a:solidFill>
                  <a:schemeClr val="tx1"/>
                </a:solidFill>
                <a:latin typeface="+mj-lt"/>
                <a:ea typeface="Arial"/>
                <a:cs typeface="Arial"/>
                <a:sym typeface="Arial"/>
              </a:rPr>
              <a:t>Containing Feelings </a:t>
            </a:r>
          </a:p>
          <a:p>
            <a:pPr marL="617220" lvl="1" indent="-342900">
              <a:lnSpc>
                <a:spcPct val="100000"/>
              </a:lnSpc>
              <a:spcBef>
                <a:spcPts val="600"/>
              </a:spcBef>
              <a:spcAft>
                <a:spcPts val="0"/>
              </a:spcAft>
              <a:buSzPct val="100000"/>
              <a:buFont typeface="Arial" panose="020B0604020202020204" pitchFamily="34" charset="0"/>
              <a:buChar char="•"/>
            </a:pPr>
            <a:r>
              <a:rPr lang="en-US" sz="2100" i="0" dirty="0">
                <a:solidFill>
                  <a:schemeClr val="tx1"/>
                </a:solidFill>
                <a:latin typeface="+mj-lt"/>
                <a:ea typeface="Arial"/>
                <a:cs typeface="Arial"/>
                <a:sym typeface="Arial"/>
              </a:rPr>
              <a:t>I can imagine this feels overwhelming. Did you see any glimmers of hope in this situation?</a:t>
            </a:r>
          </a:p>
          <a:p>
            <a:pPr marL="617220" lvl="1" indent="-342900">
              <a:lnSpc>
                <a:spcPct val="100000"/>
              </a:lnSpc>
              <a:spcBef>
                <a:spcPts val="600"/>
              </a:spcBef>
              <a:spcAft>
                <a:spcPts val="0"/>
              </a:spcAft>
              <a:buSzPct val="100000"/>
              <a:buFont typeface="Arial" panose="020B0604020202020204" pitchFamily="34" charset="0"/>
              <a:buChar char="•"/>
            </a:pPr>
            <a:r>
              <a:rPr lang="en-US" sz="2100" i="0" dirty="0">
                <a:solidFill>
                  <a:schemeClr val="tx1"/>
                </a:solidFill>
                <a:latin typeface="+mj-lt"/>
                <a:ea typeface="Arial"/>
                <a:cs typeface="Arial"/>
                <a:sym typeface="Arial"/>
              </a:rPr>
              <a:t>I hear how concerned you are. I’m wondering if there has been a time when things went differently? </a:t>
            </a:r>
          </a:p>
          <a:p>
            <a:pPr marL="617220" lvl="1" indent="-342900">
              <a:lnSpc>
                <a:spcPct val="100000"/>
              </a:lnSpc>
              <a:spcBef>
                <a:spcPts val="600"/>
              </a:spcBef>
              <a:spcAft>
                <a:spcPts val="0"/>
              </a:spcAft>
              <a:buSzPct val="100000"/>
              <a:buFont typeface="Arial" panose="020B0604020202020204" pitchFamily="34" charset="0"/>
              <a:buChar char="•"/>
            </a:pPr>
            <a:r>
              <a:rPr lang="en-US" sz="2100" i="0" dirty="0">
                <a:solidFill>
                  <a:schemeClr val="tx1"/>
                </a:solidFill>
                <a:latin typeface="+mj-lt"/>
                <a:ea typeface="Arial"/>
                <a:cs typeface="Arial"/>
                <a:sym typeface="Arial"/>
              </a:rPr>
              <a:t>We’ve had  a while to think about how stressful this is. Do you think you have the space now to move into thinking about what you’d like to do? </a:t>
            </a:r>
          </a:p>
        </p:txBody>
      </p:sp>
    </p:spTree>
    <p:extLst>
      <p:ext uri="{BB962C8B-B14F-4D97-AF65-F5344CB8AC3E}">
        <p14:creationId xmlns:p14="http://schemas.microsoft.com/office/powerpoint/2010/main" val="1550832951"/>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858982" y="201881"/>
            <a:ext cx="11074400" cy="993059"/>
          </a:xfrm>
          <a:prstGeom prst="rect">
            <a:avLst/>
          </a:prstGeom>
          <a:noFill/>
          <a:ln>
            <a:noFill/>
          </a:ln>
        </p:spPr>
        <p:txBody>
          <a:bodyPr vert="horz" lIns="91425" tIns="45700" rIns="91425" bIns="45700" rtlCol="0" anchor="ctr" anchorCtr="0">
            <a:noAutofit/>
          </a:bodyPr>
          <a:lstStyle/>
          <a:p>
            <a:pPr>
              <a:spcBef>
                <a:spcPts val="0"/>
              </a:spcBef>
              <a:buSzPct val="25000"/>
            </a:pPr>
            <a:r>
              <a:rPr lang="en-US" sz="4600" dirty="0">
                <a:solidFill>
                  <a:schemeClr val="dk2"/>
                </a:solidFill>
                <a:latin typeface="Arial"/>
                <a:ea typeface="Arial"/>
                <a:cs typeface="Arial"/>
                <a:sym typeface="Arial"/>
              </a:rPr>
              <a:t/>
            </a:r>
            <a:br>
              <a:rPr lang="en-US" sz="4600" dirty="0">
                <a:solidFill>
                  <a:schemeClr val="dk2"/>
                </a:solidFill>
                <a:latin typeface="Arial"/>
                <a:ea typeface="Arial"/>
                <a:cs typeface="Arial"/>
                <a:sym typeface="Arial"/>
              </a:rPr>
            </a:br>
            <a:r>
              <a:rPr lang="en-US" sz="4600" b="1" dirty="0">
                <a:ea typeface="Arial"/>
                <a:cs typeface="Arial"/>
                <a:sym typeface="Arial"/>
              </a:rPr>
              <a:t>Pair and Share</a:t>
            </a:r>
            <a:r>
              <a:rPr lang="en-US" sz="4600" dirty="0">
                <a:solidFill>
                  <a:schemeClr val="dk2"/>
                </a:solidFill>
                <a:latin typeface="Arial"/>
                <a:ea typeface="Arial"/>
                <a:cs typeface="Arial"/>
                <a:sym typeface="Arial"/>
              </a:rPr>
              <a:t/>
            </a:r>
            <a:br>
              <a:rPr lang="en-US" sz="4600" dirty="0">
                <a:solidFill>
                  <a:schemeClr val="dk2"/>
                </a:solidFill>
                <a:latin typeface="Arial"/>
                <a:ea typeface="Arial"/>
                <a:cs typeface="Arial"/>
                <a:sym typeface="Arial"/>
              </a:rPr>
            </a:br>
            <a:endParaRPr lang="en-US" sz="4600" dirty="0">
              <a:solidFill>
                <a:schemeClr val="dk2"/>
              </a:solidFill>
              <a:latin typeface="Arial"/>
              <a:ea typeface="Arial"/>
              <a:cs typeface="Arial"/>
              <a:sym typeface="Arial"/>
            </a:endParaRPr>
          </a:p>
        </p:txBody>
      </p:sp>
      <p:sp>
        <p:nvSpPr>
          <p:cNvPr id="436" name="Shape 436"/>
          <p:cNvSpPr txBox="1">
            <a:spLocks noGrp="1"/>
          </p:cNvSpPr>
          <p:nvPr>
            <p:ph idx="1"/>
          </p:nvPr>
        </p:nvSpPr>
        <p:spPr>
          <a:xfrm>
            <a:off x="870857" y="1265382"/>
            <a:ext cx="11074400" cy="5134430"/>
          </a:xfrm>
          <a:prstGeom prst="rect">
            <a:avLst/>
          </a:prstGeom>
          <a:noFill/>
          <a:ln>
            <a:noFill/>
          </a:ln>
        </p:spPr>
        <p:txBody>
          <a:bodyPr vert="horz" lIns="91425" tIns="45700" rIns="91425" bIns="45700" rtlCol="0" anchor="t" anchorCtr="0">
            <a:noAutofit/>
          </a:bodyPr>
          <a:lstStyle/>
          <a:p>
            <a:pPr>
              <a:spcBef>
                <a:spcPts val="0"/>
              </a:spcBef>
              <a:buClr>
                <a:schemeClr val="dk1"/>
              </a:buClr>
              <a:buSzPct val="70000"/>
            </a:pPr>
            <a:r>
              <a:rPr lang="en-US" sz="4000" dirty="0">
                <a:solidFill>
                  <a:schemeClr val="tx1"/>
                </a:solidFill>
                <a:latin typeface="+mj-lt"/>
                <a:ea typeface="Arial"/>
                <a:cs typeface="Arial" panose="020B0604020202020204" pitchFamily="34" charset="0"/>
                <a:sym typeface="Arial"/>
              </a:rPr>
              <a:t>Think of times your mentor, colleague, or mentee/youth that you know was in FEELINGS</a:t>
            </a:r>
          </a:p>
          <a:p>
            <a:pPr>
              <a:spcBef>
                <a:spcPts val="600"/>
              </a:spcBef>
              <a:buClr>
                <a:schemeClr val="dk1"/>
              </a:buClr>
              <a:buSzPct val="70000"/>
            </a:pPr>
            <a:r>
              <a:rPr lang="en-US" sz="4000" dirty="0">
                <a:solidFill>
                  <a:schemeClr val="tx1"/>
                </a:solidFill>
                <a:latin typeface="+mj-lt"/>
                <a:ea typeface="Arial"/>
                <a:cs typeface="Arial" panose="020B0604020202020204" pitchFamily="34" charset="0"/>
                <a:sym typeface="Arial"/>
              </a:rPr>
              <a:t>Write two empathic statements that validate or explore the feelings</a:t>
            </a:r>
          </a:p>
          <a:p>
            <a:pPr>
              <a:spcBef>
                <a:spcPts val="600"/>
              </a:spcBef>
              <a:buClr>
                <a:schemeClr val="dk1"/>
              </a:buClr>
              <a:buSzPct val="70000"/>
            </a:pPr>
            <a:r>
              <a:rPr lang="en-US" sz="4000" dirty="0">
                <a:solidFill>
                  <a:schemeClr val="tx1"/>
                </a:solidFill>
                <a:latin typeface="+mj-lt"/>
                <a:ea typeface="Arial"/>
                <a:cs typeface="Arial" panose="020B0604020202020204" pitchFamily="34" charset="0"/>
                <a:sym typeface="Arial"/>
              </a:rPr>
              <a:t>Share with partner</a:t>
            </a:r>
          </a:p>
          <a:p>
            <a:pPr>
              <a:spcBef>
                <a:spcPts val="600"/>
              </a:spcBef>
              <a:buClr>
                <a:schemeClr val="dk1"/>
              </a:buClr>
              <a:buSzPct val="70000"/>
            </a:pPr>
            <a:r>
              <a:rPr lang="en-US" sz="4000" dirty="0">
                <a:solidFill>
                  <a:schemeClr val="tx1"/>
                </a:solidFill>
                <a:latin typeface="+mj-lt"/>
                <a:ea typeface="Arial"/>
                <a:cs typeface="Arial" panose="020B0604020202020204" pitchFamily="34" charset="0"/>
                <a:sym typeface="Arial"/>
              </a:rPr>
              <a:t>Group discussion</a:t>
            </a:r>
          </a:p>
        </p:txBody>
      </p:sp>
      <p:pic>
        <p:nvPicPr>
          <p:cNvPr id="5" name="Content Placeholder 2"/>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7311" y="3009884"/>
            <a:ext cx="4079383" cy="330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425499"/>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9" y="224852"/>
            <a:ext cx="11197653" cy="1454046"/>
          </a:xfrm>
        </p:spPr>
        <p:txBody>
          <a:bodyPr/>
          <a:lstStyle/>
          <a:p>
            <a:r>
              <a:rPr lang="en-US" b="1" dirty="0"/>
              <a:t>Findings on training of mentoring staff</a:t>
            </a:r>
          </a:p>
        </p:txBody>
      </p:sp>
      <p:sp>
        <p:nvSpPr>
          <p:cNvPr id="3" name="Content Placeholder 2"/>
          <p:cNvSpPr>
            <a:spLocks noGrp="1"/>
          </p:cNvSpPr>
          <p:nvPr>
            <p:ph idx="1"/>
          </p:nvPr>
        </p:nvSpPr>
        <p:spPr>
          <a:xfrm>
            <a:off x="959370" y="989351"/>
            <a:ext cx="10957810" cy="5711252"/>
          </a:xfrm>
        </p:spPr>
        <p:txBody>
          <a:bodyPr>
            <a:normAutofit/>
          </a:bodyPr>
          <a:lstStyle/>
          <a:p>
            <a:pPr>
              <a:buSzPct val="80000"/>
            </a:pPr>
            <a:r>
              <a:rPr lang="en-US" sz="3200" dirty="0"/>
              <a:t>Statistically significant differences in staff interpersonal reactivity: </a:t>
            </a:r>
            <a:r>
              <a:rPr lang="en-US" sz="2800" i="0" dirty="0"/>
              <a:t>t(28) </a:t>
            </a:r>
            <a:r>
              <a:rPr lang="en-US" sz="2800" dirty="0"/>
              <a:t>= </a:t>
            </a:r>
            <a:r>
              <a:rPr lang="en-US" sz="2800" i="0" dirty="0"/>
              <a:t>-2.22, p=.04.</a:t>
            </a:r>
          </a:p>
          <a:p>
            <a:pPr>
              <a:buSzPct val="80000"/>
            </a:pPr>
            <a:r>
              <a:rPr lang="en-US" sz="3200" dirty="0"/>
              <a:t>Statistically significant differences in staff ability to self-reflect, and increased level of insight regarding work </a:t>
            </a:r>
          </a:p>
          <a:p>
            <a:pPr marL="0" indent="0">
              <a:buSzPct val="80000"/>
              <a:buNone/>
            </a:pPr>
            <a:r>
              <a:rPr lang="en-US" sz="2800" dirty="0"/>
              <a:t>    t(9) = -2.77, p = .024; t(9) = -4.10, p=.003. </a:t>
            </a:r>
          </a:p>
          <a:p>
            <a:r>
              <a:rPr lang="en-US" sz="3200" dirty="0"/>
              <a:t>Measures of empathy and </a:t>
            </a:r>
          </a:p>
          <a:p>
            <a:pPr marL="0" indent="0">
              <a:buNone/>
            </a:pPr>
            <a:r>
              <a:rPr lang="en-US" sz="3200" dirty="0"/>
              <a:t>mindfulness yielded positive trends</a:t>
            </a:r>
          </a:p>
          <a:p>
            <a:pPr lvl="1"/>
            <a:r>
              <a:rPr lang="en-US" sz="2400" i="0" dirty="0"/>
              <a:t>Staff self-reported growth in ability to be </a:t>
            </a:r>
          </a:p>
          <a:p>
            <a:pPr marL="457200" lvl="6" indent="0">
              <a:buNone/>
            </a:pPr>
            <a:r>
              <a:rPr lang="en-US" sz="2400" i="0" dirty="0"/>
              <a:t>empathic and self-aware, and an increased </a:t>
            </a:r>
          </a:p>
          <a:p>
            <a:pPr marL="457200" lvl="6" indent="0">
              <a:buNone/>
            </a:pPr>
            <a:r>
              <a:rPr lang="en-US" sz="2400" i="0" dirty="0"/>
              <a:t>use and comfort in employing mindfulness </a:t>
            </a:r>
          </a:p>
          <a:p>
            <a:pPr marL="457200" lvl="6" indent="0">
              <a:buNone/>
            </a:pPr>
            <a:r>
              <a:rPr lang="en-US" sz="2400" i="0" dirty="0"/>
              <a:t>practice techniques </a:t>
            </a:r>
          </a:p>
          <a:p>
            <a:pPr marL="0" indent="0">
              <a:buSzPct val="80000"/>
              <a:buNone/>
            </a:pPr>
            <a:endParaRPr lang="en-US" sz="3200" dirty="0"/>
          </a:p>
          <a:p>
            <a:pPr marL="0" indent="0">
              <a:buSzPct val="80000"/>
              <a:buNone/>
            </a:pPr>
            <a:endParaRPr lang="en-US" sz="3200" i="0" dirty="0"/>
          </a:p>
          <a:p>
            <a:pPr marL="0" lvl="1" indent="0">
              <a:buSzPct val="80000"/>
              <a:buNone/>
            </a:pPr>
            <a:endParaRPr lang="en-US" sz="2600" dirty="0">
              <a:solidFill>
                <a:schemeClr val="tx1"/>
              </a:solidFill>
            </a:endParaRPr>
          </a:p>
          <a:p>
            <a:pPr marL="0" lvl="1" indent="0">
              <a:buSzPct val="80000"/>
              <a:buNone/>
            </a:pPr>
            <a:endParaRPr lang="en-US" sz="2600" dirty="0">
              <a:solidFill>
                <a:schemeClr val="tx1"/>
              </a:solidFill>
            </a:endParaRPr>
          </a:p>
          <a:p>
            <a:endParaRPr lang="en-US" dirty="0"/>
          </a:p>
        </p:txBody>
      </p:sp>
      <p:pic>
        <p:nvPicPr>
          <p:cNvPr id="5" name="Picture 4">
            <a:extLst>
              <a:ext uri="{FF2B5EF4-FFF2-40B4-BE49-F238E27FC236}">
                <a16:creationId xmlns="" xmlns:a16="http://schemas.microsoft.com/office/drawing/2014/main" id="{00E52625-8261-47E8-A38B-E4CE1BCBC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590" y="3472233"/>
            <a:ext cx="3807502" cy="3228370"/>
          </a:xfrm>
          <a:prstGeom prst="rect">
            <a:avLst/>
          </a:prstGeom>
        </p:spPr>
      </p:pic>
    </p:spTree>
    <p:extLst>
      <p:ext uri="{BB962C8B-B14F-4D97-AF65-F5344CB8AC3E}">
        <p14:creationId xmlns:p14="http://schemas.microsoft.com/office/powerpoint/2010/main" val="2046533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DCA301D7-F01D-49CB-AD64-F796E124AB8C}"/>
              </a:ext>
            </a:extLst>
          </p:cNvPr>
          <p:cNvSpPr>
            <a:spLocks noGrp="1"/>
          </p:cNvSpPr>
          <p:nvPr>
            <p:ph type="title"/>
          </p:nvPr>
        </p:nvSpPr>
        <p:spPr>
          <a:xfrm>
            <a:off x="824459" y="247650"/>
            <a:ext cx="10073913" cy="911299"/>
          </a:xfrm>
        </p:spPr>
        <p:txBody>
          <a:bodyPr/>
          <a:lstStyle/>
          <a:p>
            <a:r>
              <a:rPr lang="en-US" b="1" dirty="0"/>
              <a:t>Qualitative findings</a:t>
            </a:r>
          </a:p>
        </p:txBody>
      </p:sp>
      <p:sp>
        <p:nvSpPr>
          <p:cNvPr id="3" name="Content Placeholder 2"/>
          <p:cNvSpPr>
            <a:spLocks noGrp="1"/>
          </p:cNvSpPr>
          <p:nvPr>
            <p:ph idx="1"/>
          </p:nvPr>
        </p:nvSpPr>
        <p:spPr>
          <a:xfrm>
            <a:off x="978195" y="1010093"/>
            <a:ext cx="9994605" cy="5600257"/>
          </a:xfrm>
        </p:spPr>
        <p:txBody>
          <a:bodyPr>
            <a:normAutofit fontScale="92500" lnSpcReduction="10000"/>
          </a:bodyPr>
          <a:lstStyle/>
          <a:p>
            <a:pPr marL="0" indent="0">
              <a:buNone/>
            </a:pPr>
            <a:r>
              <a:rPr lang="en-US" sz="2800" b="1" dirty="0"/>
              <a:t>Central Themes from Interviews</a:t>
            </a:r>
          </a:p>
          <a:p>
            <a:r>
              <a:rPr lang="en-US" sz="3200" dirty="0">
                <a:solidFill>
                  <a:srgbClr val="FF0000"/>
                </a:solidFill>
              </a:rPr>
              <a:t>Attunement: Listening and reading cues</a:t>
            </a:r>
            <a:endParaRPr lang="en-US" sz="3200" i="0" dirty="0"/>
          </a:p>
          <a:p>
            <a:pPr marL="744538" lvl="1" indent="0" defTabSz="890588">
              <a:buNone/>
            </a:pPr>
            <a:r>
              <a:rPr lang="en-US" sz="3200" dirty="0"/>
              <a:t>I was able to grow just in terms of really attending to the mentor. I developed a real intentionality about observing their cues, um, and asking more probing questions depending on where they’re at. I came to a place where I can really sort of watch them. I guess I became a better listener in the process. Just thinking more about where they’re at and what they’re ready for before I begin to provide feedback… provide guidance, provide suggestions, um, and observe where they’re at before I jump into those things.</a:t>
            </a:r>
          </a:p>
          <a:p>
            <a:pPr marL="744538" lvl="1" indent="0" defTabSz="890588">
              <a:buNone/>
            </a:pPr>
            <a:r>
              <a:rPr lang="en-US" sz="3200" i="0" dirty="0"/>
              <a:t>						- Tyrone</a:t>
            </a:r>
          </a:p>
        </p:txBody>
      </p:sp>
      <p:pic>
        <p:nvPicPr>
          <p:cNvPr id="2" name="Picture 4" descr="A close up of a map&#10;&#10;Description generated with high confidence">
            <a:extLst>
              <a:ext uri="{FF2B5EF4-FFF2-40B4-BE49-F238E27FC236}">
                <a16:creationId xmlns="" xmlns:a16="http://schemas.microsoft.com/office/drawing/2014/main" id="{C20135D0-7BA8-4DAB-A0BB-92B225777354}"/>
              </a:ext>
            </a:extLst>
          </p:cNvPr>
          <p:cNvPicPr>
            <a:picLocks noChangeAspect="1"/>
          </p:cNvPicPr>
          <p:nvPr/>
        </p:nvPicPr>
        <p:blipFill>
          <a:blip r:embed="rId3"/>
          <a:stretch>
            <a:fillRect/>
          </a:stretch>
        </p:blipFill>
        <p:spPr>
          <a:xfrm>
            <a:off x="7973683" y="186014"/>
            <a:ext cx="3246406" cy="1727065"/>
          </a:xfrm>
          <a:prstGeom prst="rect">
            <a:avLst/>
          </a:prstGeom>
        </p:spPr>
      </p:pic>
      <p:sp>
        <p:nvSpPr>
          <p:cNvPr id="7" name="Title 1">
            <a:extLst>
              <a:ext uri="{FF2B5EF4-FFF2-40B4-BE49-F238E27FC236}">
                <a16:creationId xmlns="" xmlns:a16="http://schemas.microsoft.com/office/drawing/2014/main" id="{7D5C12AA-F69B-4965-A62C-7D4FBA0C0FEB}"/>
              </a:ext>
            </a:extLst>
          </p:cNvPr>
          <p:cNvSpPr txBox="1">
            <a:spLocks/>
          </p:cNvSpPr>
          <p:nvPr/>
        </p:nvSpPr>
        <p:spPr>
          <a:xfrm>
            <a:off x="11210444" y="254181"/>
            <a:ext cx="909669" cy="175266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200" b="1" dirty="0"/>
              <a:t>Photo Credit: </a:t>
            </a:r>
            <a:endParaRPr lang="en-US"/>
          </a:p>
          <a:p>
            <a:r>
              <a:rPr lang="en-US" sz="1200" b="1" dirty="0"/>
              <a:t>https://growthfreaks.com/active-listening-skills/</a:t>
            </a:r>
            <a:endParaRPr lang="en-US" b="1"/>
          </a:p>
        </p:txBody>
      </p:sp>
    </p:spTree>
    <p:extLst>
      <p:ext uri="{BB962C8B-B14F-4D97-AF65-F5344CB8AC3E}">
        <p14:creationId xmlns:p14="http://schemas.microsoft.com/office/powerpoint/2010/main" val="267647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0150CA6-C1D5-457C-BF94-C2AAD54F762D}"/>
              </a:ext>
            </a:extLst>
          </p:cNvPr>
          <p:cNvSpPr>
            <a:spLocks noGrp="1"/>
          </p:cNvSpPr>
          <p:nvPr>
            <p:ph type="title"/>
          </p:nvPr>
        </p:nvSpPr>
        <p:spPr>
          <a:xfrm>
            <a:off x="884421" y="247650"/>
            <a:ext cx="10013951" cy="911299"/>
          </a:xfrm>
        </p:spPr>
        <p:txBody>
          <a:bodyPr/>
          <a:lstStyle/>
          <a:p>
            <a:r>
              <a:rPr lang="en-US" b="1" dirty="0"/>
              <a:t>Qualitative findings (</a:t>
            </a:r>
            <a:r>
              <a:rPr lang="en-US" b="1" dirty="0" err="1"/>
              <a:t>cont</a:t>
            </a:r>
            <a:r>
              <a:rPr lang="en-US" b="1" dirty="0"/>
              <a:t>).</a:t>
            </a:r>
          </a:p>
        </p:txBody>
      </p:sp>
      <p:sp>
        <p:nvSpPr>
          <p:cNvPr id="3" name="Content Placeholder 2">
            <a:extLst>
              <a:ext uri="{FF2B5EF4-FFF2-40B4-BE49-F238E27FC236}">
                <a16:creationId xmlns="" xmlns:a16="http://schemas.microsoft.com/office/drawing/2014/main" id="{C118A02D-4D88-439A-8769-781073DA3020}"/>
              </a:ext>
            </a:extLst>
          </p:cNvPr>
          <p:cNvSpPr>
            <a:spLocks noGrp="1"/>
          </p:cNvSpPr>
          <p:nvPr>
            <p:ph idx="1"/>
          </p:nvPr>
        </p:nvSpPr>
        <p:spPr>
          <a:xfrm>
            <a:off x="884421" y="989351"/>
            <a:ext cx="11062740" cy="5868649"/>
          </a:xfrm>
        </p:spPr>
        <p:txBody>
          <a:bodyPr>
            <a:normAutofit fontScale="62500" lnSpcReduction="20000"/>
          </a:bodyPr>
          <a:lstStyle/>
          <a:p>
            <a:r>
              <a:rPr lang="en-US" sz="4200" b="1" dirty="0">
                <a:solidFill>
                  <a:srgbClr val="FF0000"/>
                </a:solidFill>
              </a:rPr>
              <a:t>Attunement: Awareness of self and other</a:t>
            </a:r>
          </a:p>
          <a:p>
            <a:pPr marL="690563" indent="0">
              <a:buNone/>
            </a:pPr>
            <a:r>
              <a:rPr lang="en-US" sz="3800" i="1" dirty="0"/>
              <a:t>But now I’m much more conscious of what other people in the situation are thinking or feeling. Um, and allowing them to not only share their ideas, but implementing their ideas as effective as mine would be…[the FAN] allows me to take a step back and be empathetic that not everybody thinks or feels the way that I think.</a:t>
            </a:r>
            <a:r>
              <a:rPr lang="en-US" sz="3800" i="1" dirty="0">
                <a:solidFill>
                  <a:srgbClr val="FF0000"/>
                </a:solidFill>
              </a:rPr>
              <a:t>	</a:t>
            </a:r>
            <a:r>
              <a:rPr lang="en-US" sz="3800" dirty="0">
                <a:solidFill>
                  <a:srgbClr val="FF0000"/>
                </a:solidFill>
              </a:rPr>
              <a:t>																</a:t>
            </a:r>
            <a:r>
              <a:rPr lang="en-US" sz="3800" dirty="0">
                <a:solidFill>
                  <a:schemeClr val="tx1"/>
                </a:solidFill>
              </a:rPr>
              <a:t>-Kelly</a:t>
            </a:r>
          </a:p>
          <a:p>
            <a:pPr marL="690563" indent="0">
              <a:buNone/>
            </a:pPr>
            <a:endParaRPr lang="en-US" sz="3800" dirty="0">
              <a:solidFill>
                <a:srgbClr val="FF0000"/>
              </a:solidFill>
            </a:endParaRPr>
          </a:p>
          <a:p>
            <a:r>
              <a:rPr lang="en-US" sz="4200" b="1" dirty="0">
                <a:solidFill>
                  <a:srgbClr val="FF0000"/>
                </a:solidFill>
              </a:rPr>
              <a:t>Supervision as a collaborative relationship: </a:t>
            </a:r>
            <a:r>
              <a:rPr lang="en-US" sz="4200" dirty="0">
                <a:solidFill>
                  <a:schemeClr val="tx1"/>
                </a:solidFill>
              </a:rPr>
              <a:t>shift in nature of supervision from hierarchical problem-solving to collaborative exploration</a:t>
            </a:r>
          </a:p>
          <a:p>
            <a:pPr marL="744538" indent="0">
              <a:buNone/>
            </a:pPr>
            <a:r>
              <a:rPr lang="en-US" sz="3800" i="1" dirty="0">
                <a:solidFill>
                  <a:schemeClr val="tx1"/>
                </a:solidFill>
              </a:rPr>
              <a:t>…I think before [FAN training] I kind of took on more of a teacher role and I would tell them, ‘you know, maybe you should do this or that, and now, I just kind of let them be and let them try to figure it out instead of always try to solve everything. doing the FAN has allowed me to see them [the mentors] in a little bit of a different role. Before, they were my mentors and I would tell them what to do and they would just do it…and now it’s like we’re working together.</a:t>
            </a:r>
          </a:p>
          <a:p>
            <a:pPr marL="744538" indent="0">
              <a:buNone/>
            </a:pPr>
            <a:r>
              <a:rPr lang="en-US" sz="3800" dirty="0">
                <a:solidFill>
                  <a:schemeClr val="tx1"/>
                </a:solidFill>
              </a:rPr>
              <a:t>								-Amanda</a:t>
            </a:r>
          </a:p>
          <a:p>
            <a:pPr lvl="5"/>
            <a:endParaRPr lang="en-US" sz="2000" dirty="0">
              <a:solidFill>
                <a:srgbClr val="FF0000"/>
              </a:solidFill>
            </a:endParaRPr>
          </a:p>
        </p:txBody>
      </p:sp>
      <p:sp>
        <p:nvSpPr>
          <p:cNvPr id="4" name="TextBox 3">
            <a:extLst>
              <a:ext uri="{FF2B5EF4-FFF2-40B4-BE49-F238E27FC236}">
                <a16:creationId xmlns="" xmlns:a16="http://schemas.microsoft.com/office/drawing/2014/main" id="{2843C089-2A2F-4EB7-9F2F-C23E5000559D}"/>
              </a:ext>
            </a:extLst>
          </p:cNvPr>
          <p:cNvSpPr txBox="1"/>
          <p:nvPr/>
        </p:nvSpPr>
        <p:spPr>
          <a:xfrm>
            <a:off x="1828800" y="4401879"/>
            <a:ext cx="184731" cy="369332"/>
          </a:xfrm>
          <a:prstGeom prst="rect">
            <a:avLst/>
          </a:prstGeom>
          <a:noFill/>
        </p:spPr>
        <p:txBody>
          <a:bodyPr wrap="none" rtlCol="0">
            <a:spAutoFit/>
          </a:bodyPr>
          <a:lstStyle/>
          <a:p>
            <a:endParaRPr lang="en-US" dirty="0"/>
          </a:p>
        </p:txBody>
      </p:sp>
      <p:pic>
        <p:nvPicPr>
          <p:cNvPr id="2" name="Picture 5" descr="A picture containing indoor, wall&#10;&#10;Description generated with high confidence">
            <a:extLst>
              <a:ext uri="{FF2B5EF4-FFF2-40B4-BE49-F238E27FC236}">
                <a16:creationId xmlns="" xmlns:a16="http://schemas.microsoft.com/office/drawing/2014/main" id="{8685B812-9AA1-47F9-A484-7D4DA557353B}"/>
              </a:ext>
            </a:extLst>
          </p:cNvPr>
          <p:cNvPicPr>
            <a:picLocks noChangeAspect="1"/>
          </p:cNvPicPr>
          <p:nvPr/>
        </p:nvPicPr>
        <p:blipFill>
          <a:blip r:embed="rId2"/>
          <a:stretch>
            <a:fillRect/>
          </a:stretch>
        </p:blipFill>
        <p:spPr>
          <a:xfrm>
            <a:off x="10459079" y="1797"/>
            <a:ext cx="1654296" cy="1391010"/>
          </a:xfrm>
          <a:prstGeom prst="rect">
            <a:avLst/>
          </a:prstGeom>
        </p:spPr>
      </p:pic>
    </p:spTree>
    <p:extLst>
      <p:ext uri="{BB962C8B-B14F-4D97-AF65-F5344CB8AC3E}">
        <p14:creationId xmlns:p14="http://schemas.microsoft.com/office/powerpoint/2010/main" val="4220258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7B66266-53AC-4BA9-AF92-C17AB28469A9}"/>
              </a:ext>
            </a:extLst>
          </p:cNvPr>
          <p:cNvSpPr>
            <a:spLocks noGrp="1"/>
          </p:cNvSpPr>
          <p:nvPr>
            <p:ph type="title"/>
          </p:nvPr>
        </p:nvSpPr>
        <p:spPr>
          <a:xfrm>
            <a:off x="824459" y="134912"/>
            <a:ext cx="10073913" cy="809468"/>
          </a:xfrm>
        </p:spPr>
        <p:txBody>
          <a:bodyPr/>
          <a:lstStyle/>
          <a:p>
            <a:r>
              <a:rPr lang="en-US" b="1" dirty="0"/>
              <a:t>Qualitative findings (</a:t>
            </a:r>
            <a:r>
              <a:rPr lang="en-US" b="1" dirty="0" err="1"/>
              <a:t>cont</a:t>
            </a:r>
            <a:r>
              <a:rPr lang="en-US" b="1" dirty="0"/>
              <a:t>).</a:t>
            </a:r>
          </a:p>
        </p:txBody>
      </p:sp>
      <p:sp>
        <p:nvSpPr>
          <p:cNvPr id="3" name="Content Placeholder 2">
            <a:extLst>
              <a:ext uri="{FF2B5EF4-FFF2-40B4-BE49-F238E27FC236}">
                <a16:creationId xmlns="" xmlns:a16="http://schemas.microsoft.com/office/drawing/2014/main" id="{BA5A70EC-729B-4C67-9DC4-A31D48CD3BC1}"/>
              </a:ext>
            </a:extLst>
          </p:cNvPr>
          <p:cNvSpPr>
            <a:spLocks noGrp="1"/>
          </p:cNvSpPr>
          <p:nvPr>
            <p:ph idx="1"/>
          </p:nvPr>
        </p:nvSpPr>
        <p:spPr>
          <a:xfrm>
            <a:off x="824459" y="944380"/>
            <a:ext cx="11197652" cy="5666282"/>
          </a:xfrm>
        </p:spPr>
        <p:txBody>
          <a:bodyPr>
            <a:normAutofit/>
          </a:bodyPr>
          <a:lstStyle/>
          <a:p>
            <a:r>
              <a:rPr lang="en-US" sz="2600" dirty="0">
                <a:solidFill>
                  <a:srgbClr val="FF0000"/>
                </a:solidFill>
              </a:rPr>
              <a:t>Improved ability to support relationships between mentors and youth: </a:t>
            </a:r>
            <a:r>
              <a:rPr lang="en-US" sz="2600" dirty="0"/>
              <a:t>As staff developed skills in attunement, more able to understand the mentors and mentoring relationships</a:t>
            </a:r>
          </a:p>
          <a:p>
            <a:pPr marL="744538" indent="0">
              <a:buNone/>
            </a:pPr>
            <a:r>
              <a:rPr lang="en-US" sz="2600" i="1" dirty="0"/>
              <a:t>Just working with that mentor and not um, giving up…there were very many times when I know he wanted to give up, and I kind of wanted to terminate the match because of the frustration I was feeling because of the mentor. Meeting together, problem solving to think of solutions, and just affirming his worth, his value in the relationship, really helped change the relationship. </a:t>
            </a:r>
          </a:p>
          <a:p>
            <a:pPr marL="744538" indent="0">
              <a:buNone/>
            </a:pPr>
            <a:r>
              <a:rPr lang="en-US" sz="2600" i="1" dirty="0">
                <a:solidFill>
                  <a:srgbClr val="FF0000"/>
                </a:solidFill>
              </a:rPr>
              <a:t>							</a:t>
            </a:r>
            <a:r>
              <a:rPr lang="en-US" sz="2600" dirty="0">
                <a:solidFill>
                  <a:schemeClr val="tx1"/>
                </a:solidFill>
              </a:rPr>
              <a:t>-Charlotte</a:t>
            </a:r>
          </a:p>
          <a:p>
            <a:pPr>
              <a:buSzPct val="80000"/>
            </a:pPr>
            <a:r>
              <a:rPr lang="en-US" sz="2600" dirty="0"/>
              <a:t>Increased sense of staff purpose in work supporting mentors</a:t>
            </a:r>
          </a:p>
          <a:p>
            <a:pPr>
              <a:buSzPct val="80000"/>
            </a:pPr>
            <a:r>
              <a:rPr lang="en-US" sz="2600" dirty="0"/>
              <a:t>Mentor feedback further reinforces the strengthening of connection between staff and mentors as associated with Mentoring FAN training</a:t>
            </a:r>
          </a:p>
          <a:p>
            <a:pPr marL="744538" indent="0">
              <a:buNone/>
            </a:pPr>
            <a:endParaRPr lang="en-US" sz="2400" dirty="0">
              <a:solidFill>
                <a:schemeClr val="tx1"/>
              </a:solidFill>
            </a:endParaRPr>
          </a:p>
        </p:txBody>
      </p:sp>
      <p:pic>
        <p:nvPicPr>
          <p:cNvPr id="2" name="Picture 3" descr="A picture containing person, indoor, holding&#10;&#10;Description generated with very high confidence">
            <a:extLst>
              <a:ext uri="{FF2B5EF4-FFF2-40B4-BE49-F238E27FC236}">
                <a16:creationId xmlns="" xmlns:a16="http://schemas.microsoft.com/office/drawing/2014/main" id="{992793C6-8806-4CC6-A41E-334238C378A1}"/>
              </a:ext>
            </a:extLst>
          </p:cNvPr>
          <p:cNvPicPr>
            <a:picLocks noChangeAspect="1"/>
          </p:cNvPicPr>
          <p:nvPr/>
        </p:nvPicPr>
        <p:blipFill>
          <a:blip r:embed="rId2"/>
          <a:stretch>
            <a:fillRect/>
          </a:stretch>
        </p:blipFill>
        <p:spPr>
          <a:xfrm>
            <a:off x="9857116" y="4137395"/>
            <a:ext cx="2340635" cy="1568797"/>
          </a:xfrm>
          <a:prstGeom prst="rect">
            <a:avLst/>
          </a:prstGeom>
        </p:spPr>
      </p:pic>
    </p:spTree>
    <p:extLst>
      <p:ext uri="{BB962C8B-B14F-4D97-AF65-F5344CB8AC3E}">
        <p14:creationId xmlns:p14="http://schemas.microsoft.com/office/powerpoint/2010/main" val="120384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543EDD-7175-4212-8F15-7DECD5554A34}"/>
              </a:ext>
            </a:extLst>
          </p:cNvPr>
          <p:cNvSpPr>
            <a:spLocks noGrp="1"/>
          </p:cNvSpPr>
          <p:nvPr>
            <p:ph type="title"/>
          </p:nvPr>
        </p:nvSpPr>
        <p:spPr>
          <a:xfrm>
            <a:off x="884424" y="224856"/>
            <a:ext cx="9638675" cy="1482152"/>
          </a:xfrm>
        </p:spPr>
        <p:txBody>
          <a:bodyPr/>
          <a:lstStyle/>
          <a:p>
            <a:r>
              <a:rPr lang="en-US" b="1" dirty="0"/>
              <a:t>Process Evaluation Data</a:t>
            </a:r>
          </a:p>
        </p:txBody>
      </p:sp>
      <p:sp>
        <p:nvSpPr>
          <p:cNvPr id="3" name="Content Placeholder 2">
            <a:extLst>
              <a:ext uri="{FF2B5EF4-FFF2-40B4-BE49-F238E27FC236}">
                <a16:creationId xmlns="" xmlns:a16="http://schemas.microsoft.com/office/drawing/2014/main" id="{B355BCD2-B7DC-4F7A-8394-9C8317A6F537}"/>
              </a:ext>
            </a:extLst>
          </p:cNvPr>
          <p:cNvSpPr>
            <a:spLocks noGrp="1"/>
          </p:cNvSpPr>
          <p:nvPr>
            <p:ph sz="half" idx="1"/>
          </p:nvPr>
        </p:nvSpPr>
        <p:spPr>
          <a:xfrm>
            <a:off x="884424" y="1064303"/>
            <a:ext cx="5876140" cy="5531370"/>
          </a:xfrm>
        </p:spPr>
        <p:txBody>
          <a:bodyPr>
            <a:normAutofit/>
          </a:bodyPr>
          <a:lstStyle/>
          <a:p>
            <a:r>
              <a:rPr lang="en-US" sz="2800" dirty="0"/>
              <a:t>Mentoring FAN Post-Contact Reflection Tool</a:t>
            </a:r>
          </a:p>
          <a:p>
            <a:pPr lvl="1"/>
            <a:r>
              <a:rPr lang="en-US" sz="2800" i="0" dirty="0"/>
              <a:t>self-report process evaluation data collected from sites during the practice phase</a:t>
            </a:r>
          </a:p>
          <a:p>
            <a:r>
              <a:rPr lang="en-US" sz="2800" dirty="0"/>
              <a:t>Results from open- and closed-ended questions showed trends of increased confidence of staff and self-awareness (ability to identify own feelings and feelings of mentors they support), and increased use of tool over time</a:t>
            </a:r>
          </a:p>
          <a:p>
            <a:endParaRPr lang="en-US" dirty="0"/>
          </a:p>
        </p:txBody>
      </p:sp>
      <p:pic>
        <p:nvPicPr>
          <p:cNvPr id="5" name="Picture 2" descr="J:\Fussy Baby\Mentoring FAN\Mentoring FAN Training\Mentoring FAN Training - University of Cincinnati x HEMI\FAN Reflection Tool 3 Bubbles.pn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b="4618"/>
          <a:stretch/>
        </p:blipFill>
        <p:spPr bwMode="auto">
          <a:xfrm>
            <a:off x="7181647" y="224856"/>
            <a:ext cx="4765513" cy="63708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96091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99" y="89942"/>
            <a:ext cx="11212642" cy="1976828"/>
          </a:xfrm>
        </p:spPr>
        <p:txBody>
          <a:bodyPr/>
          <a:lstStyle/>
          <a:p>
            <a:r>
              <a:rPr lang="en-US" b="1" dirty="0"/>
              <a:t>Findings to date from mentor feedback</a:t>
            </a:r>
          </a:p>
        </p:txBody>
      </p:sp>
      <p:sp>
        <p:nvSpPr>
          <p:cNvPr id="3" name="Content Placeholder 2"/>
          <p:cNvSpPr>
            <a:spLocks noGrp="1"/>
          </p:cNvSpPr>
          <p:nvPr>
            <p:ph idx="1"/>
          </p:nvPr>
        </p:nvSpPr>
        <p:spPr>
          <a:xfrm>
            <a:off x="704538" y="749511"/>
            <a:ext cx="11317573" cy="6365418"/>
          </a:xfrm>
        </p:spPr>
        <p:txBody>
          <a:bodyPr>
            <a:noAutofit/>
          </a:bodyPr>
          <a:lstStyle/>
          <a:p>
            <a:pPr>
              <a:lnSpc>
                <a:spcPct val="100000"/>
              </a:lnSpc>
              <a:spcAft>
                <a:spcPts val="0"/>
              </a:spcAft>
            </a:pPr>
            <a:r>
              <a:rPr lang="en-US" sz="2600" dirty="0">
                <a:solidFill>
                  <a:srgbClr val="FF0000"/>
                </a:solidFill>
              </a:rPr>
              <a:t>Strengthening of relationship between staff and mentor</a:t>
            </a:r>
            <a:endParaRPr lang="en-US" sz="2600" dirty="0"/>
          </a:p>
          <a:p>
            <a:pPr marL="744538" lvl="1" indent="0">
              <a:lnSpc>
                <a:spcPct val="100000"/>
              </a:lnSpc>
              <a:spcAft>
                <a:spcPts val="0"/>
              </a:spcAft>
              <a:buNone/>
            </a:pPr>
            <a:r>
              <a:rPr lang="en-US" sz="2600" dirty="0"/>
              <a:t>The opportunity for more in-depth conversation with my site coordinator has also led to other more in-depth conversations about personal lives, which has allowed us to get to know each other better and develop a relationship, which I think aids in the retention of mentors to the program.</a:t>
            </a:r>
          </a:p>
          <a:p>
            <a:pPr>
              <a:lnSpc>
                <a:spcPct val="100000"/>
              </a:lnSpc>
              <a:spcAft>
                <a:spcPts val="0"/>
              </a:spcAft>
            </a:pPr>
            <a:r>
              <a:rPr lang="en-US" sz="2600" dirty="0">
                <a:solidFill>
                  <a:srgbClr val="FF0000"/>
                </a:solidFill>
              </a:rPr>
              <a:t>Increased use of self-reflection</a:t>
            </a:r>
          </a:p>
          <a:p>
            <a:pPr marL="744538" indent="0">
              <a:lnSpc>
                <a:spcPct val="100000"/>
              </a:lnSpc>
              <a:spcAft>
                <a:spcPts val="0"/>
              </a:spcAft>
              <a:buNone/>
            </a:pPr>
            <a:r>
              <a:rPr lang="en-US" sz="2600" i="1" dirty="0"/>
              <a:t>Conversations helped because it provided me as a mentor the opportunity to stop and reflect upon my interactions with my mentee, which allowed me to recognize the changes that were occurring in our relationship. 	</a:t>
            </a:r>
            <a:endParaRPr lang="en-US" sz="2600" dirty="0">
              <a:solidFill>
                <a:srgbClr val="FF0000"/>
              </a:solidFill>
            </a:endParaRPr>
          </a:p>
          <a:p>
            <a:pPr>
              <a:lnSpc>
                <a:spcPct val="100000"/>
              </a:lnSpc>
              <a:spcAft>
                <a:spcPts val="0"/>
              </a:spcAft>
            </a:pPr>
            <a:r>
              <a:rPr lang="en-US" sz="2600" dirty="0">
                <a:solidFill>
                  <a:srgbClr val="FF0000"/>
                </a:solidFill>
              </a:rPr>
              <a:t>Opportunities for staff to reflect with the mentor and highlight strengths and successes</a:t>
            </a:r>
            <a:endParaRPr lang="en-US" sz="2600" dirty="0"/>
          </a:p>
          <a:p>
            <a:pPr marL="796925" indent="0">
              <a:lnSpc>
                <a:spcPct val="100000"/>
              </a:lnSpc>
              <a:spcAft>
                <a:spcPts val="0"/>
              </a:spcAft>
              <a:buNone/>
            </a:pPr>
            <a:r>
              <a:rPr lang="en-US" sz="2600" i="1" dirty="0"/>
              <a:t>Our extended conversations have given me the confidence and sense of ownership in what I’m doing.</a:t>
            </a:r>
            <a:endParaRPr lang="en-US" sz="2600" i="1" dirty="0">
              <a:solidFill>
                <a:srgbClr val="FF0000"/>
              </a:solidFill>
            </a:endParaRPr>
          </a:p>
        </p:txBody>
      </p:sp>
      <p:pic>
        <p:nvPicPr>
          <p:cNvPr id="6" name="Picture 6" descr="A picture containing clipart&#10;&#10;Description generated with very high confidence">
            <a:extLst>
              <a:ext uri="{FF2B5EF4-FFF2-40B4-BE49-F238E27FC236}">
                <a16:creationId xmlns="" xmlns:a16="http://schemas.microsoft.com/office/drawing/2014/main" id="{B83D86AE-E5CD-4882-94E0-EC43FD8E4BEF}"/>
              </a:ext>
            </a:extLst>
          </p:cNvPr>
          <p:cNvPicPr>
            <a:picLocks noChangeAspect="1"/>
          </p:cNvPicPr>
          <p:nvPr/>
        </p:nvPicPr>
        <p:blipFill>
          <a:blip r:embed="rId3"/>
          <a:stretch>
            <a:fillRect/>
          </a:stretch>
        </p:blipFill>
        <p:spPr>
          <a:xfrm>
            <a:off x="10044023" y="82670"/>
            <a:ext cx="2153728" cy="1157377"/>
          </a:xfrm>
          <a:prstGeom prst="rect">
            <a:avLst/>
          </a:prstGeom>
        </p:spPr>
      </p:pic>
    </p:spTree>
    <p:extLst>
      <p:ext uri="{BB962C8B-B14F-4D97-AF65-F5344CB8AC3E}">
        <p14:creationId xmlns:p14="http://schemas.microsoft.com/office/powerpoint/2010/main" val="3246386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B56B4F2-DD6F-4AD2-99ED-1D5729AE2A24}"/>
              </a:ext>
            </a:extLst>
          </p:cNvPr>
          <p:cNvSpPr>
            <a:spLocks noGrp="1"/>
          </p:cNvSpPr>
          <p:nvPr>
            <p:ph type="title"/>
          </p:nvPr>
        </p:nvSpPr>
        <p:spPr>
          <a:xfrm>
            <a:off x="824459" y="224853"/>
            <a:ext cx="11062743" cy="1094282"/>
          </a:xfrm>
        </p:spPr>
        <p:txBody>
          <a:bodyPr/>
          <a:lstStyle/>
          <a:p>
            <a:r>
              <a:rPr lang="en-US" b="1" dirty="0"/>
              <a:t>Findings on training of mentors  </a:t>
            </a:r>
          </a:p>
        </p:txBody>
      </p:sp>
      <p:sp>
        <p:nvSpPr>
          <p:cNvPr id="3" name="Content Placeholder 2">
            <a:extLst>
              <a:ext uri="{FF2B5EF4-FFF2-40B4-BE49-F238E27FC236}">
                <a16:creationId xmlns="" xmlns:a16="http://schemas.microsoft.com/office/drawing/2014/main" id="{73B0406C-BFF2-4F2C-88F0-1B33A39F5808}"/>
              </a:ext>
            </a:extLst>
          </p:cNvPr>
          <p:cNvSpPr>
            <a:spLocks noGrp="1"/>
          </p:cNvSpPr>
          <p:nvPr>
            <p:ph sz="half" idx="1"/>
          </p:nvPr>
        </p:nvSpPr>
        <p:spPr>
          <a:xfrm>
            <a:off x="929390" y="1169233"/>
            <a:ext cx="5441430" cy="5411449"/>
          </a:xfrm>
        </p:spPr>
        <p:txBody>
          <a:bodyPr>
            <a:normAutofit/>
          </a:bodyPr>
          <a:lstStyle/>
          <a:p>
            <a:r>
              <a:rPr lang="en-US" sz="3200" dirty="0"/>
              <a:t>Enhanced listening skills</a:t>
            </a:r>
          </a:p>
          <a:p>
            <a:r>
              <a:rPr lang="en-US" sz="3200" dirty="0"/>
              <a:t>Increased attention to balance of curriculum content and relationship development</a:t>
            </a:r>
          </a:p>
          <a:p>
            <a:r>
              <a:rPr lang="en-US" sz="3200" dirty="0"/>
              <a:t>Increased use of calming practices during stressful interactions with mentee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569" y="1686393"/>
            <a:ext cx="4830970" cy="3295334"/>
          </a:xfrm>
          <a:prstGeom prst="rect">
            <a:avLst/>
          </a:prstGeom>
        </p:spPr>
      </p:pic>
    </p:spTree>
    <p:extLst>
      <p:ext uri="{BB962C8B-B14F-4D97-AF65-F5344CB8AC3E}">
        <p14:creationId xmlns:p14="http://schemas.microsoft.com/office/powerpoint/2010/main" val="380974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805913" y="1128156"/>
            <a:ext cx="11236270" cy="5392565"/>
          </a:xfrm>
        </p:spPr>
        <p:txBody>
          <a:bodyPr>
            <a:normAutofit/>
          </a:bodyPr>
          <a:lstStyle/>
          <a:p>
            <a:pPr lvl="1">
              <a:buSzPct val="70000"/>
              <a:buFont typeface="Wingdings" panose="05000000000000000000" pitchFamily="2" charset="2"/>
              <a:buChar char="§"/>
              <a:tabLst>
                <a:tab pos="463550" algn="l"/>
              </a:tabLst>
            </a:pPr>
            <a:r>
              <a:rPr lang="en-US" sz="4000" i="0" dirty="0"/>
              <a:t>Introduction of key concepts</a:t>
            </a:r>
          </a:p>
          <a:p>
            <a:pPr marL="0" lvl="8" indent="0">
              <a:buSzPct val="70000"/>
              <a:buNone/>
              <a:tabLst>
                <a:tab pos="463550" algn="l"/>
              </a:tabLst>
            </a:pPr>
            <a:r>
              <a:rPr lang="en-US" sz="3400" dirty="0"/>
              <a:t>		--A</a:t>
            </a:r>
            <a:r>
              <a:rPr lang="en-US" sz="3400" i="0" dirty="0"/>
              <a:t>ttunement</a:t>
            </a:r>
          </a:p>
          <a:p>
            <a:pPr marL="0" lvl="8" indent="0">
              <a:buSzPct val="70000"/>
              <a:buNone/>
              <a:tabLst>
                <a:tab pos="463550" algn="l"/>
              </a:tabLst>
            </a:pPr>
            <a:r>
              <a:rPr lang="en-US" sz="3400" dirty="0"/>
              <a:t>		--Mentoring FAN</a:t>
            </a:r>
            <a:endParaRPr lang="en-US" sz="3400" i="0" dirty="0"/>
          </a:p>
          <a:p>
            <a:pPr lvl="1">
              <a:buSzPct val="70000"/>
              <a:buFont typeface="Wingdings" panose="05000000000000000000" pitchFamily="2" charset="2"/>
              <a:buChar char="§"/>
              <a:tabLst>
                <a:tab pos="463550" algn="l"/>
              </a:tabLst>
            </a:pPr>
            <a:r>
              <a:rPr lang="en-US" sz="4000" i="0" dirty="0"/>
              <a:t>Overview of findings from work with agencies on Mentoring FAN training</a:t>
            </a:r>
          </a:p>
          <a:p>
            <a:pPr lvl="1">
              <a:buSzPct val="70000"/>
              <a:buFont typeface="Wingdings" panose="05000000000000000000" pitchFamily="2" charset="2"/>
              <a:buChar char="§"/>
              <a:tabLst>
                <a:tab pos="463550" algn="l"/>
              </a:tabLst>
            </a:pPr>
            <a:r>
              <a:rPr lang="en-US" sz="4000" i="0" dirty="0"/>
              <a:t>Introduction of Mentor Attunement Scale (MAS)</a:t>
            </a:r>
          </a:p>
          <a:p>
            <a:pPr lvl="1">
              <a:buSzPct val="70000"/>
              <a:buFont typeface="Wingdings" panose="05000000000000000000" pitchFamily="2" charset="2"/>
              <a:buChar char="§"/>
              <a:tabLst>
                <a:tab pos="463550" algn="l"/>
              </a:tabLst>
            </a:pPr>
            <a:r>
              <a:rPr lang="en-US" sz="4000" i="0" dirty="0"/>
              <a:t>Q &amp; A and wrap up</a:t>
            </a:r>
          </a:p>
          <a:p>
            <a:pPr marL="0" lvl="1" indent="0">
              <a:buSzPct val="70000"/>
              <a:buNone/>
              <a:tabLst>
                <a:tab pos="463550" algn="l"/>
              </a:tabLst>
            </a:pPr>
            <a:endParaRPr lang="en-US" sz="4000" i="0" dirty="0"/>
          </a:p>
          <a:p>
            <a:pPr lvl="1"/>
            <a:endParaRPr lang="en-US" dirty="0"/>
          </a:p>
        </p:txBody>
      </p:sp>
      <p:pic>
        <p:nvPicPr>
          <p:cNvPr id="3" name="Picture 2"/>
          <p:cNvPicPr>
            <a:picLocks noChangeAspect="1"/>
          </p:cNvPicPr>
          <p:nvPr/>
        </p:nvPicPr>
        <p:blipFill>
          <a:blip r:embed="rId3"/>
          <a:stretch>
            <a:fillRect/>
          </a:stretch>
        </p:blipFill>
        <p:spPr>
          <a:xfrm>
            <a:off x="9352038" y="0"/>
            <a:ext cx="1911979" cy="2851901"/>
          </a:xfrm>
          <a:prstGeom prst="rect">
            <a:avLst/>
          </a:prstGeom>
        </p:spPr>
      </p:pic>
      <p:sp>
        <p:nvSpPr>
          <p:cNvPr id="5" name="Title 1"/>
          <p:cNvSpPr txBox="1">
            <a:spLocks/>
          </p:cNvSpPr>
          <p:nvPr/>
        </p:nvSpPr>
        <p:spPr>
          <a:xfrm>
            <a:off x="1081315" y="426376"/>
            <a:ext cx="9622971" cy="83919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600" b="1" dirty="0"/>
              <a:t>Our Time Together</a:t>
            </a:r>
          </a:p>
        </p:txBody>
      </p:sp>
      <p:sp>
        <p:nvSpPr>
          <p:cNvPr id="9" name="Title 1"/>
          <p:cNvSpPr txBox="1">
            <a:spLocks/>
          </p:cNvSpPr>
          <p:nvPr/>
        </p:nvSpPr>
        <p:spPr>
          <a:xfrm>
            <a:off x="11282331" y="512975"/>
            <a:ext cx="909669" cy="175266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200" b="1" dirty="0"/>
              <a:t>Photo Credit: http://www.clker.com/clipart-checklist-form.html</a:t>
            </a:r>
          </a:p>
        </p:txBody>
      </p:sp>
    </p:spTree>
    <p:extLst>
      <p:ext uri="{BB962C8B-B14F-4D97-AF65-F5344CB8AC3E}">
        <p14:creationId xmlns:p14="http://schemas.microsoft.com/office/powerpoint/2010/main" val="942449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459" y="239843"/>
            <a:ext cx="11182662" cy="869429"/>
          </a:xfrm>
        </p:spPr>
        <p:txBody>
          <a:bodyPr/>
          <a:lstStyle/>
          <a:p>
            <a:r>
              <a:rPr lang="en-US" b="1" dirty="0"/>
              <a:t>Overview of partner agencies to date</a:t>
            </a:r>
          </a:p>
        </p:txBody>
      </p:sp>
      <p:sp>
        <p:nvSpPr>
          <p:cNvPr id="3" name="Content Placeholder 2"/>
          <p:cNvSpPr>
            <a:spLocks noGrp="1"/>
          </p:cNvSpPr>
          <p:nvPr>
            <p:ph idx="1"/>
          </p:nvPr>
        </p:nvSpPr>
        <p:spPr>
          <a:xfrm>
            <a:off x="824459" y="959369"/>
            <a:ext cx="11182662" cy="5681273"/>
          </a:xfrm>
        </p:spPr>
        <p:txBody>
          <a:bodyPr>
            <a:normAutofit/>
          </a:bodyPr>
          <a:lstStyle/>
          <a:p>
            <a:r>
              <a:rPr lang="en-US" sz="2800" dirty="0"/>
              <a:t>School-Based Mentoring of Champaign/Urbana</a:t>
            </a:r>
          </a:p>
          <a:p>
            <a:r>
              <a:rPr lang="en-US" sz="2800" dirty="0"/>
              <a:t>Big Brothers/Big Sisters of Dallas</a:t>
            </a:r>
          </a:p>
          <a:p>
            <a:r>
              <a:rPr lang="en-US" sz="2800" dirty="0"/>
              <a:t>Spark Chicago</a:t>
            </a:r>
          </a:p>
          <a:p>
            <a:r>
              <a:rPr lang="en-US" sz="2800" dirty="0"/>
              <a:t>DePaul University Cities Mentor Project</a:t>
            </a:r>
          </a:p>
          <a:p>
            <a:r>
              <a:rPr lang="en-US" sz="2800" dirty="0"/>
              <a:t>Higher Education Mentoring Initiative</a:t>
            </a:r>
          </a:p>
          <a:p>
            <a:r>
              <a:rPr lang="en-US" sz="2800" dirty="0"/>
              <a:t>Read Ahead New York City</a:t>
            </a:r>
          </a:p>
          <a:p>
            <a:r>
              <a:rPr lang="en-US" sz="2800" dirty="0" err="1"/>
              <a:t>Arrupe</a:t>
            </a:r>
            <a:r>
              <a:rPr lang="en-US" sz="2800" dirty="0"/>
              <a:t> College Chicago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162925"/>
            <a:ext cx="4616970" cy="3470219"/>
          </a:xfrm>
          <a:prstGeom prst="rect">
            <a:avLst/>
          </a:prstGeom>
        </p:spPr>
      </p:pic>
    </p:spTree>
    <p:extLst>
      <p:ext uri="{BB962C8B-B14F-4D97-AF65-F5344CB8AC3E}">
        <p14:creationId xmlns:p14="http://schemas.microsoft.com/office/powerpoint/2010/main" val="19282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0" y="93271"/>
            <a:ext cx="11836627" cy="1088983"/>
          </a:xfrm>
        </p:spPr>
        <p:txBody>
          <a:bodyPr>
            <a:normAutofit/>
          </a:bodyPr>
          <a:lstStyle/>
          <a:p>
            <a:r>
              <a:rPr lang="en-US" b="1" dirty="0"/>
              <a:t>Overview of Training Structure </a:t>
            </a:r>
          </a:p>
        </p:txBody>
      </p:sp>
      <p:sp>
        <p:nvSpPr>
          <p:cNvPr id="3" name="Content Placeholder 2"/>
          <p:cNvSpPr>
            <a:spLocks noGrp="1"/>
          </p:cNvSpPr>
          <p:nvPr>
            <p:ph sz="half" idx="1"/>
          </p:nvPr>
        </p:nvSpPr>
        <p:spPr>
          <a:xfrm>
            <a:off x="914400" y="884420"/>
            <a:ext cx="10987790" cy="5801193"/>
          </a:xfrm>
        </p:spPr>
        <p:txBody>
          <a:bodyPr>
            <a:normAutofit/>
          </a:bodyPr>
          <a:lstStyle/>
          <a:p>
            <a:r>
              <a:rPr lang="en-US" sz="3000" dirty="0"/>
              <a:t>First level training:</a:t>
            </a:r>
          </a:p>
          <a:p>
            <a:pPr lvl="1"/>
            <a:r>
              <a:rPr lang="en-US" sz="3000" dirty="0"/>
              <a:t>One day training on Mentoring FAN </a:t>
            </a:r>
          </a:p>
          <a:p>
            <a:pPr lvl="1"/>
            <a:r>
              <a:rPr lang="en-US" sz="3000" dirty="0"/>
              <a:t>5 month follow up (which included monthly calls or meetings used to practice Mentoring FAN)</a:t>
            </a:r>
          </a:p>
          <a:p>
            <a:pPr lvl="1"/>
            <a:r>
              <a:rPr lang="en-US" sz="3000" dirty="0"/>
              <a:t>Can consider virtual training as well to accommodate New Zealand context</a:t>
            </a:r>
          </a:p>
          <a:p>
            <a:r>
              <a:rPr lang="en-US" sz="3000" dirty="0"/>
              <a:t>Train-the-trainer option</a:t>
            </a:r>
          </a:p>
          <a:p>
            <a:pPr lvl="1"/>
            <a:r>
              <a:rPr lang="en-US" sz="3000" dirty="0"/>
              <a:t>Trainer participates in first level training</a:t>
            </a:r>
          </a:p>
          <a:p>
            <a:pPr lvl="1"/>
            <a:r>
              <a:rPr lang="en-US" sz="3000" dirty="0"/>
              <a:t>Trainer conducts Mentoring FAN trainings and is observed and receives feedback</a:t>
            </a:r>
          </a:p>
          <a:p>
            <a:endParaRPr lang="en-US" dirty="0"/>
          </a:p>
        </p:txBody>
      </p:sp>
      <p:pic>
        <p:nvPicPr>
          <p:cNvPr id="4" name="Picture 4" descr="A green sign with white text&#10;&#10;Description generated with very high confidence">
            <a:extLst>
              <a:ext uri="{FF2B5EF4-FFF2-40B4-BE49-F238E27FC236}">
                <a16:creationId xmlns="" xmlns:a16="http://schemas.microsoft.com/office/drawing/2014/main" id="{53AA2550-CB2F-4C5B-A56E-BA9C2ECD3204}"/>
              </a:ext>
            </a:extLst>
          </p:cNvPr>
          <p:cNvPicPr>
            <a:picLocks noChangeAspect="1"/>
          </p:cNvPicPr>
          <p:nvPr/>
        </p:nvPicPr>
        <p:blipFill>
          <a:blip r:embed="rId3"/>
          <a:stretch>
            <a:fillRect/>
          </a:stretch>
        </p:blipFill>
        <p:spPr>
          <a:xfrm>
            <a:off x="8520022" y="104207"/>
            <a:ext cx="3548332" cy="1560000"/>
          </a:xfrm>
          <a:prstGeom prst="rect">
            <a:avLst/>
          </a:prstGeom>
        </p:spPr>
      </p:pic>
    </p:spTree>
    <p:extLst>
      <p:ext uri="{BB962C8B-B14F-4D97-AF65-F5344CB8AC3E}">
        <p14:creationId xmlns:p14="http://schemas.microsoft.com/office/powerpoint/2010/main" val="3197511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430" y="149902"/>
            <a:ext cx="10103370" cy="884419"/>
          </a:xfrm>
        </p:spPr>
        <p:txBody>
          <a:bodyPr/>
          <a:lstStyle/>
          <a:p>
            <a:r>
              <a:rPr lang="en-US" b="1" dirty="0"/>
              <a:t>Overview of findings from trainings</a:t>
            </a:r>
          </a:p>
        </p:txBody>
      </p:sp>
      <p:sp>
        <p:nvSpPr>
          <p:cNvPr id="3" name="Content Placeholder 2"/>
          <p:cNvSpPr>
            <a:spLocks noGrp="1"/>
          </p:cNvSpPr>
          <p:nvPr>
            <p:ph sz="half" idx="1"/>
          </p:nvPr>
        </p:nvSpPr>
        <p:spPr>
          <a:xfrm>
            <a:off x="869430" y="914400"/>
            <a:ext cx="11165688" cy="5730511"/>
          </a:xfrm>
        </p:spPr>
        <p:txBody>
          <a:bodyPr>
            <a:normAutofit fontScale="92500" lnSpcReduction="20000"/>
          </a:bodyPr>
          <a:lstStyle/>
          <a:p>
            <a:r>
              <a:rPr lang="en-US" sz="3200" dirty="0"/>
              <a:t>Feedback from one day training across two cases</a:t>
            </a:r>
          </a:p>
          <a:p>
            <a:pPr lvl="1"/>
            <a:r>
              <a:rPr lang="en-US" sz="3200" i="0" dirty="0"/>
              <a:t>Overall Mentoring FAN Training consistently well received</a:t>
            </a:r>
          </a:p>
          <a:p>
            <a:pPr lvl="2"/>
            <a:r>
              <a:rPr lang="en-US" sz="3000" dirty="0"/>
              <a:t>86% of participants rated training as helpful or very helpful (4.4/5 on average rating across evaluation)</a:t>
            </a:r>
          </a:p>
          <a:p>
            <a:pPr lvl="2"/>
            <a:r>
              <a:rPr lang="en-US" sz="3000" dirty="0"/>
              <a:t>“The materials provided were clear and engaging and eye-opening. The training was clearly well thought-out and organized. I appreciated the variation in activities. Great experiential learning.”</a:t>
            </a:r>
          </a:p>
          <a:p>
            <a:pPr lvl="2"/>
            <a:r>
              <a:rPr lang="en-US" sz="3000" dirty="0"/>
              <a:t>“I will find the time for this!  This will really make a difference!”</a:t>
            </a:r>
            <a:endParaRPr lang="en-US" sz="3000" i="0" dirty="0"/>
          </a:p>
          <a:p>
            <a:pPr lvl="2"/>
            <a:r>
              <a:rPr lang="en-US" sz="3000" dirty="0"/>
              <a:t>M</a:t>
            </a:r>
            <a:r>
              <a:rPr lang="en-US" sz="3000" i="0" dirty="0"/>
              <a:t>ost </a:t>
            </a:r>
            <a:r>
              <a:rPr lang="en-US" sz="3000" dirty="0"/>
              <a:t>helpful aspects of training include:</a:t>
            </a:r>
          </a:p>
          <a:p>
            <a:pPr lvl="3"/>
            <a:r>
              <a:rPr lang="en-US" sz="2800" i="0" dirty="0"/>
              <a:t>Focus on Mentoring Relationships</a:t>
            </a:r>
          </a:p>
          <a:p>
            <a:pPr lvl="3"/>
            <a:r>
              <a:rPr lang="en-US" sz="2800" i="0" dirty="0"/>
              <a:t>FAN Matching Process and Self-Awareness</a:t>
            </a:r>
          </a:p>
          <a:p>
            <a:pPr lvl="3"/>
            <a:r>
              <a:rPr lang="en-US" sz="2800" i="0" dirty="0"/>
              <a:t>Attention to Mindful Self-Regulation</a:t>
            </a:r>
          </a:p>
          <a:p>
            <a:pPr lvl="3"/>
            <a:r>
              <a:rPr lang="en-US" sz="3000" i="0" dirty="0"/>
              <a:t>Shift of focus to collaboration</a:t>
            </a:r>
          </a:p>
          <a:p>
            <a:pPr lvl="3"/>
            <a:r>
              <a:rPr lang="en-US" sz="3000" i="0" dirty="0"/>
              <a:t>ARC of Engagement as tool   </a:t>
            </a:r>
          </a:p>
        </p:txBody>
      </p:sp>
      <p:pic>
        <p:nvPicPr>
          <p:cNvPr id="4" name="Picture 3"/>
          <p:cNvPicPr>
            <a:picLocks noChangeAspect="1"/>
          </p:cNvPicPr>
          <p:nvPr/>
        </p:nvPicPr>
        <p:blipFill>
          <a:blip r:embed="rId3"/>
          <a:stretch>
            <a:fillRect/>
          </a:stretch>
        </p:blipFill>
        <p:spPr>
          <a:xfrm>
            <a:off x="8736191" y="4477871"/>
            <a:ext cx="3388573" cy="2111188"/>
          </a:xfrm>
          <a:prstGeom prst="rect">
            <a:avLst/>
          </a:prstGeom>
        </p:spPr>
      </p:pic>
    </p:spTree>
    <p:extLst>
      <p:ext uri="{BB962C8B-B14F-4D97-AF65-F5344CB8AC3E}">
        <p14:creationId xmlns:p14="http://schemas.microsoft.com/office/powerpoint/2010/main" val="170129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2725" y="160338"/>
            <a:ext cx="5768350" cy="2683346"/>
          </a:xfrm>
        </p:spPr>
        <p:txBody>
          <a:bodyPr>
            <a:normAutofit fontScale="90000"/>
          </a:bodyPr>
          <a:lstStyle/>
          <a:p>
            <a:r>
              <a:rPr lang="en-US" sz="4200" b="1" dirty="0"/>
              <a:t>Reactions?</a:t>
            </a:r>
            <a:br>
              <a:rPr lang="en-US" sz="4200" b="1" dirty="0"/>
            </a:br>
            <a:r>
              <a:rPr lang="en-US" sz="4200" b="1" dirty="0"/>
              <a:t>Questions?</a:t>
            </a:r>
            <a:br>
              <a:rPr lang="en-US" sz="4200" b="1" dirty="0"/>
            </a:br>
            <a:r>
              <a:rPr lang="en-US" sz="4200" b="1" dirty="0"/>
              <a:t>Anticipated Challenges?</a:t>
            </a:r>
            <a:r>
              <a:rPr lang="en-US" dirty="0"/>
              <a:t/>
            </a:r>
            <a:br>
              <a:rPr lang="en-US" dirty="0"/>
            </a:br>
            <a:r>
              <a:rPr lang="en-US" dirty="0"/>
              <a:t/>
            </a:r>
            <a:br>
              <a:rPr lang="en-US" dirty="0"/>
            </a:br>
            <a:r>
              <a:rPr lang="en-US" sz="4200" dirty="0"/>
              <a:t>One idea you would like </a:t>
            </a:r>
            <a:br>
              <a:rPr lang="en-US" sz="4200" dirty="0"/>
            </a:br>
            <a:r>
              <a:rPr lang="en-US" sz="4200" dirty="0"/>
              <a:t>to remember from the Mentoring FAN?</a:t>
            </a:r>
            <a:br>
              <a:rPr lang="en-US" sz="4200" dirty="0"/>
            </a:br>
            <a:r>
              <a:rPr lang="en-US" sz="4200" dirty="0"/>
              <a:t>  </a:t>
            </a:r>
            <a:br>
              <a:rPr lang="en-US" sz="4200" dirty="0"/>
            </a:br>
            <a:r>
              <a:rPr lang="en-US" sz="4200" dirty="0"/>
              <a:t>What will you take with you?</a:t>
            </a:r>
          </a:p>
        </p:txBody>
      </p:sp>
      <p:sp>
        <p:nvSpPr>
          <p:cNvPr id="6" name="AutoShape 6" descr="data:image/jpg;base64,%20/9j/4AAQSkZJRgABAQEAYABgAAD/2wBDAAUDBAQEAwUEBAQFBQUGBwwIBwcHBw8LCwkMEQ8SEhEPERETFhwXExQaFRERGCEYGh0dHx8fExciJCIeJBweHx7/2wBDAQUFBQcGBw4ICA4eFBEUHh4eHh4eHh4eHh4eHh4eHh4eHh4eHh4eHh4eHh4eHh4eHh4eHh4eHh4eHh4eHh4eHh7/wAARCAEN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bIB69KMD+HpTiKMYrqMhuBSlfXinbSBml/4DRYTY0DIpcD7o5HpTgMilxg560WENHKgrkgf5/GgLup6jvnAHT1pcDP8As+4pgIVC4PftRtp4Hbv9KAMdOueTQOw3b07fWlXAOQOfanjkgdSO1LjBoAaRzjkfyoHFL069DTguOxp2Hcbijb371IhMb7l2MR0yMigLwB096LCuMC5NKFz3FSYyQdo9Op/M0BaLCuMC8+tOA9KftyMdcd+1KQMDrnuaYmyOl21Ko4G3Kt65/pS45/ngU0gIwnynLDqBj1pVH408D/ZX645pwXnPeqAYy8n5cZPrQFqQKu3AU7s9c8YpSBinYRHtp0cZZgqKWYnAA7mn7ecUbePu5/wpgMUAqe4pdvTNSBSOelKF5zQBHijFSbeRT1jZztVSTgnj0FFguQ7TnG0AjrS7fXge1S7WPJBJPWjZ7U7CIlXGccU4RMys3BCjJyQO+Px61IQM8enpShOKfKFyFVGcjHsCMijbk/rVjZ6Ck29sYp2C5CRlgxpQu3O3jIxgcVLsP1FLs9qOULkGzijZU+0enFKV44/lRYRX8sUeXjPt1qxt7YpRuXoxH+FFgK238PpSbKs7MHHU+nelMbFfM24GQN3vjP17UWC5VIoKHqQfarO0nLHrnpjrTdnP/wBeiwyAjnPfA/lQg2ncvJ7ex9am2UbMnjiiwiDaNuMfj3ppXI21Pto20uUZCN2Qd5Ujkc96bswAOanK4oAAVhtByOCc5H0o5QuQlcHA9KaU2+1T7PTmgZDZB5z1xSsFyuV54o2jocke1TbO+KCnpSAg2n0+nNGO/OamC88U1o+TgEUARFeeeD6UYzUrKSSTkn1JyaQrilYCLbikCDILcgN0HXHtUpHFIRRYZDs79OaDGdoY8KSR2OcAZ/mKmIpNoJ9+KQXIQvGO/brScVMFG7nn1HakCrg54PGKBkOKKk2fKe57Ck2jA65/pSsAzaPyoIyetOI5pfl3DqRjkUrARMvBolEe8tFuEZ+7uOTj/GpB1yeaH2sQwjC4UA4JOT680DIdvOKQ1MFXPOSO+DimhfbApWC43HHPX37Ugz+NPK80AMPunBpWHcZilDMBw2BTsDvSYP4UWC5VHNLGhZgvH1JwKcR7j/Glx9DzU3ENAxgr160uM89acacF49qAaGYPelAp+MnuR60oXApjGYHpmnBaCPlpx+X5cYHp6CgBuMdqc3KgkLyOi9eP5U9V3EdMYOcDpSYI28gk54A6UwG4+Xaec8igKf8AJqTbjB7ZxnHegqPbPtQIaByvHT9acNrS7pMkemeg9M04Lk8fhTo8DkAFvccUCuRIABgY/Cn7afjtwMUu38RTC4wD6c+1OVect09iKcFGO+c8ccYpwX259adhDAOO3sKXbx/9epFTJ5UGnBOvv6VSQEYXkfT8qcF5qQLwTilC8D09hmnYRGo4pQtSlV2rgPvyd3TGO2P1oCH05phcjC0oX1qYxlTg9fY5oCADJ6UBcjVcg46UKvtip/LweVwf6Uqp7YFUohcgCc804Lz0qbb+FOWJmIA6n1qlEVyDb7U5V5XkAk9fSplj6nHApwTI4z3/AAqrCuReTI8ZkOSqkA5b1zjAP0PTpSBPfB9DVjyieCM84p3l57U7CuVgnNLsqz5ZpxiwRkHOOQaLBcq+X9aUR8+tWhH7Uvl9uKdhXZV2D0oCe1W/LOCOxpfK9qLIOYqeWPTmk8urYjyelL5XtRYLlPy/ajy/yq55XHajy/Y4osF2UynPuO9Hl+ozVvy/ajy/aiwXZU8s9e/bikKEDbjg1cMfPynI9SMZoMZxwOfelYdyj5dGwZ5+tXGQcjB69exFBjztCgZ559aLBcpFMdqTZntVwx+o5ppj9qXKFyrspCntVoxn0pCh9KTQ7lQpSBMsPrVry+v6UqqAGBXcCMDJPHvU2C5UdWLsWYsckHnPT39KYVq2Y+DxyPSmmPnpxRYZVK0Y2n14qyU9qaY/rSsBWx2I49qNvGe3vU5Sm7DjBpWGQlRnPam7an2UhWlYLkBXkcUhWpyvtSrGpRyXAYAbVwfmOf8ACgCttz7Um3jt+dTFeD60jLxnGKLDIcUFelSlcYyOtIy8/dIB6ZPX/JpWAjMZ/hBYew79xTCtSlcgjbk0bcdsUWAh20mDU23NIy8Y70rAREAE7enqRSVKV6YXHFJtqbAR45o29akK0oVNhyW3jG0Ace+aLMCECipAuQexFGKVx3KwJB+UAZBXp2/zxR1I3EnAwPpTyhXhlIOO/FHbGFPvjmoHcZt54pQv5+lP6qF4wOaAuT70wGhT1NKV4p2055/XpTtvOOpPaiwDQmVJ6Ec8nr9KF3Be3p07YwafxgIrEg9R70qRuwZthYKNzY6AZA5/EiqAaSTjLHAGPwoydpHAB5/yaeowR0PA465NOVWB3YAYEY4/pSFcjOSgGAAPTPP1p4XD/KQfc08LznZS7adhXGbCoXdkcZ5p8aNIQiRlmJAAUHLE9qXB7dKcB3JOf607ARqvTj8xTsc89KeqjtTgq55quUBir9Pyp231p6rzTtvamkAwKcUoU1KqfWlC800K4wJyDxxS7Ttwemc4qTbzTgtOwiPbTkTJB3Y9zUqpTgnPNUoiIlTqehJyeKUJUvl/lTxHVJCuQhePu+vP+f8APNKFzVhY6cseKqwrkKpzk8ml2ZPC49fpVgR8U4R+1Owrlfy+c1IiDPz7iPbr04/nU4jp4ipiKyoe3pTljNW1h9qlWDHagCl5XORjHbnNO8piKvi3yKk+z9BigDO8k0ohNaQtz2p4tzQBl+ScUvk+3Nan2bFH2agDL8o0eSa1TbdOKabbigDLMR96PJJHQ1peRik8nueaAuZvkn0pPKNaXk85xSGHk9vSgVzOERHb86Ty8EMPXIrRMORimmGgZnmL0pvleo561omEY757HtTDDzQO5Q8o9Rzjrmk8vJq/5NIYaQFAx+2KaY2q+YSab5JxSAomKmmMgVeMXNNaOkO5TaNVcqrkrjrtwSaj8vjHGe1Xmh5xTDH7UmhlPb19fSmGP2xV0xU0xUhlLb27+9Bj79vrVsx0wx8UWC5U8ukMf4Va2UhjpWC5UePGPem7KtFKQLz6A8fSiwyqY8U3ZVsoM/Kc+9M8v2zmpsFyqY+O340hj4q0U5xjBphTnpSArFe4JHNN2mrWwfjTSnNA7lcrSbT0FTlKaU5xRYZDjpwc96CoqV9zNuYkk9zSbaLARbeeKQqal20baVgIShxjvRtNTbaTZSsBSOWJZmJPHJyc8YpQvapNvpSn5iWAbH1zisyhm2gCnbc9aULtHHX1oC43JBwPxH+fwpwJxt993BwM09Iy0ixxqxdm2qoHJJ6CnMFOdqlcgd8/Wgm5GoY46ZHU9/rQoPO0Y/GpWXtjG3249KViWOSc9qdgGbRnIzgfypwU7c44zj8cU4BeQVyT056Uvl8kc9xg1SQhgXNPRGb5UVmOCcAZ6dTTwv8Aep6j+IEqecGnYCILjg9KdjgU/bxTgtUAzHGOh9aVU5qVUp4TBoC5GqU4LgVKFFKq8U0hEYWnBKlVBTwtWlYVyIJzTgo9KmCc09Y6qxNyFUpwj4qdYxUixiiwXK4iqQR1OsdSrFmqRNyssfPvT1jq0IvanrF7UwuVFiqVYhVpYvaplhHcUCKYiqRYeauLCP7tTRwc9OaAKaQc9KsR2/tV2K1z6VZW39qLiM8QflT/ACOOhrRW3yOlZviC6XT4oiAMk5w3CuO657HrUSfKrjWrHiDHbmnCAY6e9Y6+JrZ7Bzasss0KrvIIIBxyTn370k+vRzzQXSxTR2oBWaJyAS+cqmOvOOw71DqxL9m2bYgB96RYlY8EH6Vha3rMkItdUtlcNJEytFj7v1GeMden8qrweJYVJLFz+78xiAQuzb29wWA+tJ14oapOx0/kqw45pDb8etYvh/xFEBBb3Cglj87Z2hSeefTqo/P0rQ0TWbbUL6dVlURLn7zcqCM8Dv3GRTVaLE4NFk2/Wmta+1XzcWqXn2SVhG+7aA3HYnH6Vb+zccLmtFJEMwXtsdqYYMVvtaj0qFrUf3adxGGYOaDBWwbUZ+7TfsvtTAxzBz0ppg56VsG39qYbf2ouMyTBx0UdutRtD6VrNbD9fSke1YKMrgEZFK4zJeHr8pznrkenT/69JLCBIwVtyg8NjGR9K0mtz3GKa0IqWBmGHvTGhP51p+RTfJ5NAGWYeKYYa0zDTGi5pXGZhixTDFz/AJ4rSaEelMaH2pDM6SNM5VNnHTJPPrTDFxntWiYc/wANMMfPvQMzjHzTWj4q+0eD0phj9qBXKBjprR1eaKmmKgZQMfFNKYq80YpjRg0DKRSkaOrZTFMKY/Gk0BUKU0p3q0Y6aUpWAqlaaU4qztFNZKXKBWZaQp7VZKcU0oKQ7lfaMUhXj3qy25sbiTtG0ew9KaUoHcrlfyoC8VMF/D60mw0BcoKP7wOPY0BeuOnvUpWkC1gUNA/2c05QytleOvenYx/Wl29wc0wGMOfp056U4D7uAc9qdtz06+lORMOrMOO4q7CGAcHrz1560u04qQJx/KnqvFVYRGF4Ax+NPA5qQL6UoUd+n1oEM2+lOG4rgkkdhTwnNPVaYyNUqRV9qeq08LRYlsjC+1O25NSrHke9SCOqWgrkIT2p4Q+lTKlSKlWDZCqe1SBOnFTLHUixUyWyBU9qesfNWVjqRYqaC5WWM+lSpEfSraQ1MkHFMVymsPtUqQ+1XUhqVYfagkorDz0qVYfary2/tUyW59KYFFIPapVgPpWglufSp1t/ai4Gclv7VYjt+avLbH0qzHan0pXC5Thg9qsLb1cjt/QVaS3PpUtgjNEGOSvHeuP8V3sUJeBpPNtj8uxE34yTyQeD3r0Z7VmgcAAttOMkgZ98ciuP8TXOg2kEi6gGW5VciT7sbsCcYKtk84469PXnGo9DSnueca9Zw6Vci+03UluYbhPL3zL5a46hQQAG6Ee2ax7iW51QreQozhnEbor7jG7HC4zjnCHrwMVtaj4ga6KEadAsEZFrnCTK65yBg98Y/PkjmpPBGlWR8RWX2U3TWT2jTiCQlBDMh2tlsdmPQDdyBXHu9DqW2pmpbIiu+oXNxCoYhlyZHBxjBxyST+A560zw9MNMtUv3hWdYwE5XIMnLYYE54xgketbepabcQapJJLIswWUF2Od6kH5i5+8owPvcnHbrWXrulm2lgmuPPXT5LlklGArxSKTuUZPBIxx3waTuhrUtXX2G+1qe1tPLhS3RN8pwApY/Pwfclhjn2rqYNHtdOMsi3j7YsFEmZQTlRlXcAEZB9+orl7LSrWXTbq8tI2jmLO0L7QhSI8B5OPlPA9/bmoo9X1CCztrHbZX+6QTm2VA5RVJx7ddufU9e9UpW3Fy3N+y1CS41eWaQxxwbxFHDOdropxjPqc579+e9ekWG2SMq8iNImd4UgFOTgEduleHapeSahObq1V7XCGN96580NyCAowAABkZzyB2ro9P8T6lb6ctnbWRMYUMWWMqWxk7RkjruHAyQCTV06tmZ1Kd0erNb8ZGDzUbW/tV/w7HPcaNbSXQl88LtcPAYiD6BfT0NXHtPUV1qRzNWMBrf0ANMNuf7tbptB2A/AUxrX2p8wjCa39qY1vx92txrU+lMNsfSjmGYTW2e2PwqNrUZJ245zW49v6/yqNrf2xRzAYb2w9Kja24+7W41v6c1G0HtRzAYbW/H3ajaE+lbbQDGMHOc59qhNv60rgYzQ+1RtDwTith7f8Kje3465I9qLjMZofamND7VrNAfSonh9qBpmWYc9jUbQ+1ahipjQ0Bcy2i/2c1GYfatQwnrxUbQ/nTAyzDUZix2rUaH2qNoTQMzXj9qjaPmtJofaomh9RSuCZnNH7Uwx+1aBhJpjRH0ouMz2TjpUZjNX2jpjx07gUdntTTHV0x4pjRmkBSKUhSrZjphjpDKuzHFNKVa2c01k5pWC5WKe1G2rG32NJt9qLBcx6ULk0/FAFYmg3FO5pQtOxVWRLY1VqRV9aAKeBVAAHFOC0IKeFzTEIoI9acF5p+3NSKlAiNVp4WpQlPVKAuRKh/OpVjNPVKlVKpCuRBfSnrHUyx1KsdOwiFY6lSP2qeOOpkjqkxMrrH7VKkftVhIqmjiouIrpDz0qZYfarKw81Yjhp3FcqJDzU6wnFWkgOe9WI7ei4inHBVhLfir0dv7VZjtqVwM+O39qsR21aEdt7GrMdr7GlzAZ0dvgcip47b2rTitOO9WUtaTmBlpa+x/CrEdrnoPzrUjtfrVmO15pcwmjKjtTVmO19q1I7X/AGRViO19qTkM57VNHa/gEYmMOCDvyencEAj+deM+KdJgWYwR2st24cqltCrOjHHLl8beOMLk/XvX0BrbNp+nG7S3+0KjLviGAWBOCB6nmvOBrn9peLNLW6VLezknEkVuY/lAB43EAAs2DwenPvWFSzNqd0cX4Y8AXq276lDb/YJolM0EhdWt2Y5ypVwMgbD0P8R54xVbxk+o6HrNn4lhsYLW5WNrabyCNpDY2/JtGBuxkkn7w5PWvRfi/rEi2zQ2N7A9mRmVoAGVeDtUnpnBPTpnmuKOk3V9oMsV5cPp9ldwBBPdMDFHkgeY24KNv90g5yATgZrJpLRG0W3qzRso1TVDa3VhHMfsQuSDbZ35A3HLuNwycZ29jwK8/wDEC3Uuk3kMcccdtb33nXAjfc8aB+W2HLAAdwegyR0rsmunGnpompww22rWEcQjJk329xbYcCRG+8248bc5zwKxrjSpNB8HX82s28yaheRtcLaiFRFKknDgSDBYKCTjJwU5BFS3cqOhuaBaiXw3NDdWjypqARtPEUZO+Lau+U4wXyMj1yRzzVXRoraaG5sbhreGSOVpEj8jZLhAUXIHPVP1zmo/h/NrPhzwXqWqKrtfhYoYtzlFhjeJWCqq9PmdGJGOgzXLXGpWVrC39qWE1zq6STtthlcM5Jy27n5R8wO7HQ45pN6ILPU1E0uC68Uyyabpkk2nRx7XZiUHn+Xlyu3J4ypKjnjHFeiaV4FbT9Cg+wy3GosrLhbZvLO887txJyCABtPY9R3838I6lrWh2/2WHTIJftoadZJFXcpPcf7J9OQQDjFereCfHi20s39oXNhNI8geaGJPIlXKY2gSEZAIHf19hVwt1Jnfodh4etJBZyIy3AVHwomiCkHvzk7uf/1mtBrP2rT0K7t9Y09Lu3DAMPusMH64POM5H4Vca09jXTF6HM1qc41n/sn8ajNn7Cuka19jUTWn+zmnzCsc41n7CoWtcfwmula0P90VE9p7EUcwHNvan0qJ7X1FdG1n7VC9pz90CnzAc41qP7pqFrX0Wuje0qF7Qe9F0BzrWpqGS2x7/wBK6F7UehFQSWtFwOfa3x25qJ4a3Xtv9kVC9txii4GG8HtUT24I6Ctp7aont+enNFwMNrb2qJrf2z7Vtvb881BJb4ouBjvCf7oGelRNCR1Fa7Q1E0NFwMhoqjaGtV4Qaie3xTAy2hqNofxrSaE1EY6Bma8NRNHWm0dRNFRcDNaOomiHrzWk0I96jaGi4Gc0RqNo60GjNRtHTHcoGOo2jq+0dRtHQFyg0ZpNlXWjphjxQCKeyjZVryqTy6AuczThtpuaKwNWSdKUUxelPFNMVhwFPUU1akWqEKoqQLihKkXpzTECr61KgpFHNSovNMBVUVIqelCjmpoxQJsRUqVEx0qRE4qRUqrkjEQelSon51LHHyBtyanSP2pXAijj9qmSMYqaOOp44+OlFxEKRjHSrEcOe1Txw+1WI4T6U7iIYoasxw89Kmih5q1FF7UrgQRwCrEcK/3eKsxQ+oq3Fb8dBRcCrFAD2q1HbD0q7FbjjircMP8AsipuBSitenFWorbjgVeig5Hy1big9FpXAoR2vtVqK1GOlaEVv7VaitvalzBYz4rQelWY7NfStGO34HFWY7cDtS5irGbHZr3HNWI7RewrRjg9qnjh9qOYLHCeN7u6sNPuWWGLEanymMpV3yudqgYyfvcZPQ54r518Q2fijVtS8mHTdTYxyb2hIw/mMyiNm2n1YgAH+Lt1r6+urG1jaTUJLRZ5Uj2/PzhP4gM8DjOTXK+FPCd7DqgurpobWyluGu1ggYEsVYFQzc7l+bpkfdFYzV2bQfKjxXwt8KvF0+vw/bltfstxLsknKPKls6jJGw43nqu5Tgc8817HpnhLwl4dgSbVG026u5HdpJ7uBCHPJKIrZCKOoUehPOTXRa+sHhPRp9a8+7mKOGkjaQASsxAYgY4Y9OO+K+XfFXiHxB4z8VzXEQl+wxOzrERkopOGyCcHGAM8dBxmp0iPWZ0PxB/4RLRfiL4U8W2mlw2OnyXptNQUR/6OMtuSVAPlBHOSPXPvXX/HrWNHvPhpqH2O5hFzdXNvYGJTyoaQBjj/AHdw7V4p4v0zzfh7JPcarbiGyXdBAu9/NYyFVJHIHBYAkgjGMYxnp/Feh+Ibf4QaddSW0YvMWd5DKt6rF3CjBEe3JbGAc8AjqaXNuXy7FP4raRJY6DHrWkxypCI2+1wGU/ZZowCsRVQwIKKG6gdsZFYnhux8O33h4W0iXF7qly8EiXkg3Yk3ZKuy8geWMbc5yR05xn6z4qm8VaLYw3ElzCrPFb/Zobsy5RCWmuJF69GwB6Z616LbeKtA0q40nS4bC1TTIph9r8sBI4y6bSeBnKh8c91+pMFdDsYvhDcXWmw3/h7xAjTlxHPbtFshLg4b5wCxGQvPIOOvFcjafDnV9S0sRx6eIL4zva4lCFG2qejZ/wBnbzgknj39e8LfEHSvPs9K0S3uL7SydsUxbLL/AHgWOAfmIAJI+9zXoNlpdqbm5uti5nkDzROgLK6/dzg4459Tz14rXlTMnJo4/wCF/hqbQfDv2S5023tJtwZmhcssgx/tfMMdMEDHvXVNbj0rXMXOeKaYc/w1otDNq5jNbj0qNrcelbLQ1G0I9KdxWMZrdfTmontx6VstDUTw0XCxiPbjsKie19q2mh9qhki56UXCxhyW3tUL2/tW40P+zUEkP+zRcLGE9uPSoGt+TxW48Of4cVBLb57dOlFxWMJ4OOcflUEkC+lbkkH+zVeSEelPmBowpIBnpUTwDHTmtp4PYVXeE+gp8wrGK8I7ioXgB6CtmSH/AGarvF7UXCxjvbj0qF4B6VsyRVXeLnpTuDVjIaAelRtAPStV4/aoHjouFjLeAdhUD24HQVrNHULx+1O4jJeDjOKheH2rWeMelQvF7UXGZTw+1RNF7c1qPFULR07gZbR+1RtGPwrSeIelQtHQBnPHUTR+1aLR81EyD0piKDR89KjZKvtHUbR+1O4ymUFJ5dWmjpNntRcDg6cDUW6nA1z3NyYGnA1CDUimmBMpqQVCrVKpppkkq9amjqJaljNVcRMg5qZRUKHmpk607gSqtTxrzUSGp46V2KxMi1Mi0yPtU8dHMKxJGv8A9erESE9eaalWIu1O5LHIntViKPPaiIDFWoVAx3o5hCxIQOKtRpRGPwNWIlHrRcdhYo/QVbhi9qIFAq7Eopcwghj9RmrkMQI6YohT1q5DHU8wWCOIcVcihHFLDFj3q3FEam40mENvkj0q3DAM06GPp6VchSi5SQyKEY6VajhFPjjNWYo6VwsMji9qsJCMipI4zip415o5kOxHHEM9KlSPB6VMsdSKuKXMFiIRqRyPwpywRLL5wjUSbAm7HO0cgfSp1WnqoHajmQ7HAfFmPUL6wi0XS2t7aafDzX0qk/Zo84yABzk4HXjrXhV14LtTqVho+iz3F5d3KyTSqSY2VVfbGjbcbiSnKkcKTX1dfafa3seJ4wSAQGAGRkEcZ47n6VQsfD9nYeJm1a2t0RpbT7OQFAEaoV2KPzfP1rN6lxdkfM/xj8Fa3J4Rk00rOs8cCSxWoiCq3lcsNo9SeOO+3tVPS/G1vrvgGDWtanskTTY2UW6WwR1nRCyjIPdwnXHyg4wM19J+NfCaaws93E3k3Kqpj8tclivO5uQDjjH+7XyP8ZNFT4feKtas2tbi00nxLpUktor53LcL8rZ+rAg+z+lS9C4u5gfA3S2um1DVGdEZYBYIhiyH8xSHYncoAAxk553Dtk1e8ceB9UsreC5t777eHjmMkCTM5iKuBtwCc/fTHJzu/GvR/gZ8LI9S8EeHZ2vNStf7YSW6u57W5PlxohbZvTOMn5QMgZ59BXR33wf8U6PBY6tY6wt9cRSN5BSLZPD5in5nyrKSMAZAGSeetFtCubU8b+H3i2bS5beyvRNZI1wm9JdxjZiRjfuIX+BcdemK+yfh9eW+p+F7e4tmhZVLIwiUKqnPQD8v1B5GK+eIPgHrNzei4mZmuFYPIkyeX8u5uMLx3zkEV7V8I/CV/wCE9PnsT9lJVzvlaFlaQn2DbQB2wOR6GnFtETszuitIVNWDUZHFa8xlYgK1G61O1MalcLFZl9qjZRVljUTEUXY7FeVPSqzrz0q67YqvIQT707g0VXU1BItWnbANQO1HMIqsvrUEi1ZkYVDIwo5gKrLmqsy4PSrchBqvO4xgHvmncCm461XkXj2qzIw5qvIwx1p3FYruKryD2qxI3vVeRvXvRcLEDr1qvIpqw781BI9FxNFZxmo3Wp3bNQu3PtTuBXkXFRMOelTM1QuadxWIHXnpUTD2qdjmoyRRcZWdagdeatv19qhfk+1CYmiqy1Ey1afionWncVipIoqJ19KtstQsMU+YLNFUpTGX2qy1NK8VVwKjJTdlWWHrTMUrhqeD/wBvX4I+SI/8BP8AjU0fiK5GA9vE3/AiKxMrmkbk+1cXMzt5UdIviZM4ezP4PUsfia1z81vOB7YNcsh9aXG45p87DkR2MfiPTSfmadP96OrcWvaUf+XxB/vK3+FcH8u7Oeab1PFP2jF7NHpMWracxULfW5yem8f/AK6vJcQkkCaIn2cV5T8wpPy/AU/aMXskewRupI2sD9DVhCT2NeNxzSxnKyOn0Yg1PFqF9G26O8uQfUSH/Gq9r5E+y8z2NOuasRtXjsXiDWoz8upXPH+1n+dWIvFOvxHjUpT/ALwB/pR7ZC9kz2ONulWI2rx2Lxp4gR1b7YjjPIaJcGrq/EDXFb/V2RGenln/ABo9oheyZ69GasRtzXkUXxI1dc5stPPHHyuP/ZqtxfE+/UDfpdqT/syMBT9oheykeuRNxVqFumK8psvipGP+PvRpB7wzg/oR/WtCH4raNtBfT79fUAIR/Olzon2Uux6jE2asxHkV5nH8WPDnyg2+oj1xEv8A8VV+D4reEf8AlpNex+gNuT/LNHOu4ezl2PS4etXYeleew/E3wVhWbWAuRnBhfI/Sr9r8S/BLJu/t63XnoyMD/KjnFyPsegQ9qvQ/drz+H4meBR/zMlr/AOPf4Vetvid4EYhf+EnsV93JA/lSuVyvsd/DyAelXoelcHbfEnwGziMeLNKJPYzY/pWpb/EDwQXCL4s0ck9B9pFK4WZ2kParUPBrmLPxd4Xmy0PiPSXA+9i8Tj9a2bHV9LuEEltqljMpO0FLlCCfTrRcOU2YulWoulUoXyAQQQehz1qyrFRk8D1NK4WLidKlj61VSaLH+uj/AO+xTV1LT15bUbEAckm5Tj9aLjsaa08Vg3HivwzaIXufEejwrjJLXsfT86rr4/8AA3/Q4aB/4Hp/jQOx1S0/tXGf8LQ+HCsyt448PqQcEfa1pw+KXw3/AOh58P8A/gWKLhys7QcU8GuTj+IXgORA6+M9AYEZH+nIP607/hYPgX/ocNAz/wBf6f40XDlOq618t/t9ojQ+EZMAvuuV684whxX0dH4g0KXb5eu6S+77oW9jOfp81fOH7d1zZXOk+FPIureZ/tFzny5VbC7U9DSexUFqezfs5SrL8C/BzKqoRpiRtgYJ2sw/x/Ou/wB2PrXBfAEKPgf4MWMEqNJhyVHG7nNdsz44JxihEvckO3cJCo3AFQccgHGR+g/KkLbjmoTIOxH50xpuevNMViZmxTGfioGmx3FRNOMfeFAWJ2ao2eqz3HuOagkuQB978qB2LbvULPiqT3Q/vfnUEl0vqKLgXpJKgeSqEl4P7wxVd7xc4yKAsaEj1WkkrPlvV/vflVaS9X1z9aBWNGSTAqvLKP74+lZsl4OfmNVpLv8A2qaFY0pZutVZJaz5Lsf3iarSXf8AtYHtTA0JJfrVaWUHkn8qoyXX+1+dV3uuPvCgLF55agklqhJdd8ioXueDzQKxeklPrUDy1Sa5x34qJrn3FFwLjS+5qJpKpvce4qNrjnqM07hYuNJUTSVUa496ia49xTuFi2z1Ez1WaeojKSeOaLisWXkqNnqDzDioJJ1XLb1AHUlhRcLFp3zUbSVQn1KziTdLeW6L6tKo/rVJ/EOiqpZtWswPXzRTuHKzXaQ+tRlqxJPFHh9Rk61ZEf8AXSoH8XeHAN39sWzewajmQ+V9jfZvaoy9czdeN/DkKlhf+afSNGJrLn+I+lL/AKmzu5R9FX+tHOh8j7HcO3HNR+Ytea3PxJnYt9m0yJVA48yQt+eMVRb4g60xysFmo9Ajf40e1RSpyOIFL/KkorA6ApysAKbRQAp+ZuKOh4pU6009aQDywI70LtzTKclFgFYEmlUYFBOBQDSAD7daXtSZ5xTm60AIOnpRSGloATPOKXPaikQfOo9xQAuTRnt2pOmeaX/DNIBV4NLu9cU38aKAHbue1LuFMpQMgmgB2fTigN1J6UN2zz0/lTDTAfu49jSjbnleTTf4R9acRmi4Cptz0H5VIrlQFDOB2wcc1EBS85TmmBcS9vFChbu4AXlf3rcH25p7alqDptk1C6ZT1DTNz+tUs5OKG9OxFAE5uZgP+PibJH/PQ/403zXxtMsh9fmqJx0pvOeKAJBtyc8/VRTgsXG6OM59VxUZ4fjmntztzxQAuFH8AI9qFEYf7mD0pFPyE4zkUxuvAxQA8pDyNgPfoKCkYGQo4/2RS9dw7bRRG3zY9RQAbVUYVjweDjFKQG6sX9CxJxTOg607oD65oA0LTXdcswkdnrWpWyJjYsV3IoXHTAB4rodN+KXxJ09Nlr438Qom4kK167rn6NmuOTO8fWhflZsAflQB6FD8bfirCS3/AAmd9IT/AM9Yo3Ax6blrXsP2i/ipal/N1iwvAQABcWEfy47jYF/XNeVJyeuOaWZTwQx5A/kKLise1af+0/46hAW903Q70AkkiKSMn24YitiH9qjUCh+0eDbMt28u9YfzWvnBseYw9zSt0zQLlR9O2P7UVkwJ1DwleRnHBt7tW5/4EBWxbftIeCpl/fWusWpxyDCr8+mQ1fJr9vpSCgORH2LY/HL4f3y/8hp7Q4yRc27rj8QCKnf4u+BD08UWn/fEn/xNfGa8dKfnjoKYvZo+vbv4weBIsZ8Swtn+5DK38lqnJ8ZPAe7H/CQKfpby/wDxNfJ46n37UFflPXoc0XDkR9Uv8YPAzDI14H/t3l/+JqGT4u+CduRrmfpbyc/+O18sKcJ8vPFLG7AjjNFw5EfTsnxd8F4z/azn/t2f/Cqs3xe8HjG2/uXz/dt2/rXzcxJUcY5PFN3HcO2KOZhyI+in+L/hH/n6vAcf8+x/xqrL8YvC4B2tfv6Ygxn9a+fp/vj6d6YR0OKOZgoI91m+M+gBvls9Sceu1R/WoW+Muhk/8g/Uf/Hf8a8RxzzSHAI4o5g5Ee0y/GPS9x2aPfMOxMiCqH/C5F37l0JyAeAbjr9eK8lf7tBPbpS5mPkR6lL8YLjDFdDiB7ZuDj+VV/8Ahb2oFf8AkC2v/f8Ab/CvMgaUcmjnYckT0l/i1qmCF0mzDdj5jHioJviprckZEVjYxN/eIZv6158v3qb3o5mHIjt/+Fl+KMffsv8Avx/9eov+FkeK2Yn7Vbj/ALd1rkFPamqcGlzMfKux0s3jvxXIW3asy5/uRIuPyFUJ/EviCcDztcv2x0HnMAPwBrK/2qbRdhZFqXUb6XPm311KT13Ssc/rUJkY/wDLR/xY1HRRcYpYn7xJ+tHy7s8flSUh6UgJDhT6ijcvpimN1FFNAPJ5pQR0qNeopW6mgAU4o3eopKY5INFgE+tJTtrE0g4PpVAJxijtSgEjpS8j1oAQHFJSnrSd6AAdaXkHOKMjsKMk0gAsSKNxxikopgPGOCaeTmoakpMBaKKBnPtSATnPtSjrmnCNyRhWP/ATUgt5sZ8mT2wh5oAgFL/hir9po+qXf/Hvp91L7rEavQ+EvEUoBTR7rnplQD+tFmK6MKgDNdP/AMIJ4qwP+JRJz6Mp/kali+HviyQjZpMgP+0yj+tHKw5kcqqgjvSsMKa7uP4V+KpACUtUJ6qXbj8lNW7f4O+KpgMy6fGM9Wkb/wCJp8jFzLueb5J4oAOeleor8D/FJBK3mmk+gkb/AAqeD4GeKpMCS+0yIepdyT+S0WYc8e55QFNOr2O3/Z/8ROw8zVrFV7lUJ/rV2P8AZ11lpONfswp7mFv8TRyhzx7niA60oUkjHOK+gLb9my6KHzvFEQbsEtjj8ya1bL9mqz2Kt14juHfdyY0Cjb7AinYXPE+bNoz/AFpcDPLAH3r6ui/Zp8Ilk3avq/GdwDJz+lWX/Zl8FumF1rW0b1zGR/Kiwe0R8jsOR3o24Ir65H7Lng91+XxFrYOOyxf4VX/4ZT8Psp2+MNVB7E20fWiwc6Pk8Dntzz1p2C2Ogx05r6fvf2UVWPNh4wLv6TWgX+RqjB+ylrTS/vPFViif7MRJ/lRYfMj5uwVGOTjvik2Fj7/Svo9v2UfEW5tvimxYc4/ctyPzpo/ZR8UFSR4n08EesJ5/WiwcyPnPy25wM5GKUKwx3PpnpX0rD+yVrT7PM8ZWaHALD7Ixwf8AvqpX/ZH1QD5fGtix9DYuP13GiwcyPmLYc4JH50/GM/MOfQV9WW/7I9jhPtXjK6Y/xCO2UD8Ca8x/aI+D1n8L7fSLiw1m6v0vmkSQTxBdpUAjBUY70hqSZ4/8ocH3zyKVTjPp719Z/Cb9nbwD4i+H+h+ItUm1eW6v7NJ5kS6Cxhj1AwDx+Nd/Y/s7/Cmzx/xT8twckhp7t2/DqKdhOaPg3zPTGKHYMQTtxiv0Ei+CfwvhYsng3T2JxnfuYfqa1dO+HPgnTJnm0/wrpNq7jDGO3XkfiKLC5z844oJLhwsKtI5/hRcn8hWlb+GfEUytJFoWpuq9SLRyB+lfo9b6FplooW006zgA6eXAq4/IVIbMLkLhQTnjiiwuc/O7TvAPjbUR/ofhXWJcDOfsrKMfVgK3Lf4M/EmZA48NyxAjjzZo1/rX3dJZ596rSWP+yPyoSBzZ8aWHwB8cTRh7mXS7M4yVecuR/wB8irH/AAz/AOKgp3arpIPblzn9K+upLHP8IqvJpynqop2Fzs+Rbn4D+Lo1Tyr7SpWP3h5jKB+nNQN8C/GAU5utJU+0zH+lfXEmnL6fpVaTTR6CiwudnyW3wR8XKSon0sj184j9MU1vgv4tjTPm6ax7ATnk/lX1bJpvf+lVpNOXrj9KLIfOz5Tn+D3jBVGF098c8XGP6VG3wj8YBQ/l2BP937Tz/KvqiTT15IVR+FV5LBR2FNJC52fLMvwn8ZM2Tb2Ocdrof4VUb4Y+MgN39mxHA6faFyfpX1Q9ip/gNQSWK/3RRyoPaM+U5fh/4wifB0SZs/3XU/1qNvAfi/jdoVyPxX/Gvql7Ec/KPyqu9moHCj6UuRB7RnyxJ4N8VLuVtDvDt64UH+tVT4b8QZ50W/46/uG4r6rez7jiojbMCCvBByPrRyoftGfKD6TqSKWbT7pVHUtEw/pUY0+/4Isbn/v03+FfVzWx5znPrmoWtRnPH1xRyIPaHyr9luR832ebA6/uzUTxuvLIy/UYr6ra1468VBcWMM6FZ4YpU9HQEfrRyB7Q+Wce4/A0Db/+qvphvD+j/wDQJsB9LdB/SoW8N6G3J0ex/wC/C/4UezH7Q+beoxkUnHY5r6Fn8F+G5CS2j2oz12rj+VZt18OfDMw/d2kkHP8ABI39aXIHtEeGUV7HL8L9CPK3F6n/AAIf1FQSfC/SNhCX96p9TtP6Yo5GP2kTyOjvXqFx8LrfZ+51aYMO7xgj9KpyfDG7/g1WEn3iP+NHJIPaR7nneKUKTXeP8NdTX7uoWrH/AHWFQyfDjVwMrdWrH0+b/ChRY+ePc4rG3k0nUFq6y78A67CuY0inwOiOB/Osufw1r0JO/S7jGf4QG/lScWNSRjU3bnrVqWzuogRJazJjruQioc7eOBS1GRncP4TShZG/5ZsR7Ka7dbWDOfLH5mpljVRgAY9K19mZ85wiQXDY2xSf981Yj03UJfu2rn8K7dR9KcBzT9mLnOMTQdTY/wCoC/VhVmPwxfOu4yQKfQk11yrUqKBTVNC9ozk08J3WBunhA74zn+VXYvB8TY3Xrn1wgrpkFSj6VSpxJc2YMHg/TlOZJJn/ABxVqPwhoucmKU/WU1tIKnUU/ZoXPLuZUHhbQ0P/AB5Bz/tEn+tW7fw7osZ4023/AO+c1fj4qxEKfIhcz7laLQtHUhhp8GR/sCr8Wn2Ixts7cf8AbIVJGvFWI6OUV2JFaW4+7bxAf7gq5HDEMDYo9gtMjxVmMc/1o5SbksSKo4SrcefeoI+KtR46dqLBcniXirUQ5FQxDirUS9KOURZhUZ7VdhXpVSIDI9auw+3WpsCZct1q9AOKp29XYCuOtLlHcuwqOOlXYV71ShK8c1dhdfWlysd0XYR8wq3HxVOFxxxVuNh2ocR3LkQGO1WouvNUoZBxVyJhU2C5bTGOKlTbnnrUEbDHWp0x1zRYdydcU9RUaMKkFKwEgAx2p46UxAKkH1oAUDNPVf8A9VNHFR/ak+0JAuWc5zg9AP8AIoAnxmvln9va6b7N4ashHI0atK7v5TbckDA34xnrwDmvpfVtXstNglkuZRH5aBzngY+v4Gvj39r3VJ/FXjPTdPs45ftOn6c815GJ90Uak7t23J2HHXOD2xSexcNz6L/ZpV/+FG+F1kK7vsmSBKH4LEjkdPp2r0TbXkXwC8aWM/w88L6d9qtpALP7O0kcbJGJUzwueegOdwUZHGa6vWviZ4V0+FDFqlnfy7grR2t1G5TPJyN2Qcc9MULYTWp2JXimY5rgIfiz4XMhlmvUiR9qLE0sYYMSRyM5/wDrYNdJofijTNZkuBZyCVYygVozv3Fhn+HPTv6UxO5sMnPSo3SrNRsKLBcqtGO1RSRjHNWmH5VG6+lOwyk8K4qGSAVddeajZaLAZ8kFQPBzitGRKhdKLCuZkluO9VpLda1JVqvJHRYLmXJarVWa1HtWs6Z+tV5IvehITZjyW+PSq0luO4rZkhBBqrJAfwqrBcyJLdfyqtJAMcCteSLGaryxjHvRyhcyZIPpVeSDFazxjHNV3iU07CuZbw8VA0PtWo8Q/CoHjweelFguZrw1E0ftWi6CoXQdaLCuZ7R1EY60HXHaoXQDpT5QuUmiqFo8VeK1Gyc0+UGyiyVG0dXXTFRMB+NFhFNo8VGyVcbHpUZAosFyky0wpirbquelQt79afKFyuVzzimMuKsHGKYxWnyhcqNBGwO6NCO+VzUDafaMcm0tz7+WP8Kv0mFo5Q5jzHH5UoGaXFOFSaiAU8AUgp4p2EPQVIopi9KelNIRKtSLTFBGCalWqsImTjFSrUKmpENVYCwmKnibmqimpomosS2XVbFWI2qnG1TI3NHKIuo1WY25qij5qZGGfShIRoI1WIZORWfE3vU6NxTsI1YpKsxSe9ZMc2BVlJxxSaA2IpCDVyGT35rESc9qsxTH3pWEb0Mhq5BJ8vWsCG4J9RVyGdvb86OUDfil96uQzZ71z8UzVbhmNTYdzooJQOOTV2GSuchmbjBq3FcOOuaXKO50cUtWY5Pzrn4Lpsd6tRXJPcilYLm7HJ6mrMcnPWsSK446k1ZjuPelYdzaSTipFc1lRz1Ok/8AtUrDuaasPWnhh6+1Y97em3s5J8Z2qWJ2lsAdSQPQVS0DxJpesSs+n6gJ0SM+YojYAHrn5hnPtRZDuL4y1m5sJI4SjQ2bxMXu2U7ImA43HBGPrj615afiQuh+KotXWaz1S2ui0bRxyPutkGfmLBsZbA+VgSM5HHA9D+Kkd9deDbyO0kiMTRlZoJI9wmU/wjkY+ueK+Mlmt7G5n0nUlkWQD5Ftn4Ug5+bAbI4HGf8AColozSCuj6C+J3j6K/0ZtVjmVkhheaKCN1Y5AO07lAz+uMA5xXifhTR28ReD9V1FtTgOt6yzRSxuQpYbgwBPQZx1x/8AWt60sXiLQ7i6utR0211GyjiaOeVHiWVkJZFO75MkHA5xx71v+NPHGla/4AsZ72Kez1e5sPKbKJCs+MBlzlcEjuBznr1qNy0rHDfCRNPuLK90vU7yGK6tHaVbeWV4jsAO8htwQt0wvU8mtvxhqGhaCourO0lunuka3V98WxeBudcMW3EgjdgDHr0rgfDd5qFjFMiRTJFfzmGWH7OQxCjor/eyCeVHbk1vf8ITd3GvWlhBZyrLeY8pvIlYKP7zKASRz1xiktinuZnhLS5vEmuK1vNDaiSYKRNuZck4X7q89f0PTFfavwP8Lv4b8NbZri1n80li0VuyHf8AxE5PPQc4/GvIvBHgHWtFmtdK1C2s7mdJSv2q0hB8rkHaxC7jxn73Tjpk19G2I+zKYyybBjYgGCBjkn3rSEe5nOVzRLimmQY71B5y49KY0y+tXZGZOWFRs1QNMuetNMy460WQXJXao2I9aheZcYzUDy0WQXJ3YAe9QO5qJ5T61BJMc/eoSFcldj7VDI30qJ5v9oVC8y/3wadgJGYY96ryEVG8wHfiq8twPX8qVh3Huw9aryvkY4xTJLnPXFV3nFMVxzkc5qrLQ86ioJJlx1piuI5FQSNQ8oqB5Vwc0WDmFYrVeRhk0PJUEjd6dguI7fSonbjtSSSYqF3zQkFwds1C/ShnFRPJweaYhCajdvzpGkAqCSTmmwuOdqhc0x5KheTmiwr3JGYc1C7U1pKhaQD600hD2ao3b3qN5KhZ+adh2JGft3pjNUbSVE8lFgJS9Ju96rtJTS3vRYDhacBmm9KUGszYdtxThTQaUH0qkIevWpFNRA8U4U7CJ1PIyfpUgbtUCnmpFI7nFMCdTUqVXVvSpVamInB9alQ+tV1anBqAsXEb3qVH96oo1Sq1UKxeRufvVMsgHes9X5qUNRYTNFZB61PHL71mK+KmR+KdhGosvFTRyVlRyHtVhJG45AosSa8c/PtVqOY4HPFY0cjjuv51Yjncd1/OiwGzHKf71WopW/vVhx3DD+7+dWYrpvVfzo5QN+KcgDmrkNx71z0V03+yfoasx3THngfjU8ojpIbjpzVqKf8A265uK7bI+YVZiuz6ilygdLFcD+8c1aimGeXrm47lvUVZjuCRzSsM6SO46fPVuKf/AGhXMx3FWUuc88mlyoLnTRzf7Q/OrEcvT5xXMJdLj+IfjVmO9Ud3pcqHcyPiF4tuNJhM1pMfKRmWR1Qlk6D/AFf/AC0HX26V5JpvxH0xtdlm1LWbqxW5mKt9i07YgiGcS7VI2nOOMfnivZ/EF862C/Z7P7Vk4ZGZVA44OT/TmvEfEPh83niFLLxCttpZdd8sqHcXAPO3aMqAcc9sdcmspxfQ1g11PUdC+KvgO9vYrPUdfLy3EfmEzDNrG2NuzIJC5681S8U/DnQPF8v9uaEuiBZDuae0mKCRiCrL8o28dv1rx3xz8P5/C0C3AG5Y3y8xcOsik5ChDywI/vZ5rY0nxrP4ZsIk0vWrrRbBIhN5X2aK4jkwBykbKNrHfg4OD1OTUX/mL5VvFkfj34app91ZQ69bDSdCTH/EyifzpPM+6EmUdAccMFPXGRXVeOvAF9d2mkahCyavpFuRdx3CjzJ4SRlo9jNgxH1XcRjOOK4zSdZ8UeJdQT4iT6lOsmns32CC7jjKtGCCSEChBvOV+UZyOprQ1bx3qHxHt7mELZ6U1ixdLm7lcReYBguSDtGegUqw49aVlqVroc38RJrnUNFh1jTNDgkjE4mm1C2uWeSCQYG5hgDPy9SMnvWn8P8AXvEF61perrs2pJBNtCIENwqPjIG373Qg8AjIPNclpMcPiPRr+PUvtrC3RFjvnumNtHIgO7PQEMBwAOOPc1n2l3qs8ebDUZre0tsqg6wlVHJJPXnnPbNR5l26H2Dpnjvw7pPhSG6/tB9ViVitzcW9tJLscDlZCN3zjpye1cRpfxZtljudU1JZIpLu5yfswMphjVSEAI+7uJwUbscivm6z8TawLeKz8regfkeY6pKpPU9MevWvRfCHht9S0mW6KXd1Px5USSFo0bPBwhzj/eP68VopNmTglufU3hPxVpvibSY9Q0+eOVWALBSODjnjOQM+uK1jOCK4H4b/ANq2vhyGLVLGCxmCDKoqgk+4UV0bXMn9+tktDJ7muZuajeYetZDXbj/lofwpjXnqxo5WK5qvMPXionmGOtZjXi/3j+dRNeL/AHjRysLmi1x6moZJ+epFZ7XSY5kFQPdJn/WChRYrl+S59HzVd7lv71UZLuM/8tBUMl1Fj7+afKFy7JcN3NV5JyO4/CqT3ceOpFQPdqOjA0+ULlx5ie9QPM3rVNrpfU1A9z/tfnRyhctvMeeageb3qq8/H3vyqu84xw2KdhF15/y+tVpLiqsswyfm3CoZZf7riiwXLMlz71C9x/tVUeWomkHeiwFs3HvUbzjP3gKpPKB/FUDyk+tHKBfaZf71QPOPWqTSVE0h9TTsMuNN71E0nvVRpPeo2kPrRYRaeUY61C01VXkqJpO9FgLLy+9RNJVZpPrUbSGnYZZeSozLVcuxqJpPrQkBZaT3qJpKrmQ5prSn0qkgsT7/AHo3iqvmfWjzaGirHKZpRUZb0oBrnuaEhpQ3OKYvJ6gc4yelBPH9KpMRMp5p69Paq6vj/CnpJz/SrQWLCsccjinq3aq/mep+lOD8UCJ92DTw5BqBXpwcdaYE4ck1IHxVVX5p4cYoAtI9Sq1U1bjNSK1NElwPUivVNZDT1k560wsXVepo5cVnLJzUqye9WhNGisgPcVMklZiye9TJL05pk2NNHXPWpkcZ6istZOetSLKO4OaYrGvGy/3hUyEY+9isdJl96nS4XHegDZjbp8/51YR/9vFYa3K+9TJdKOxpCN6OZu0hqxFOV6yGufS6X3zUqXQPb9aLAdJHcEf8tDViO6cfxnFc1HdL7/nVmO49D+tLkA6SO8I6uasR3pH8RrnEuenNWI5sn79HKB0cd8TViO+Nc7FNj+KrUc/owqOUDce9/dn90ZVwcjrxXmnjXxJqL2s076bptzDC+yN5oTvjyPVSSvbn1Fdbf3yW9m8zJJN2CR/eY15J4+a5bT7mYaLqdsZnKKBMXODz91SQBnPFZVNEaU9zpPD/AI4nms38M31hbM8SFY5rq4Lq+SSByhyvTH9K4LWNTWOVptM0NhKszCeWdFZLYr1yq9PUZGOQa5lrSaRGtlt7k3kiBUa4YxrAAOTz3I9fWt3whA1xp9vqmtatbz2Ecm42gAJyFIAfGAo789Tiue99Dp5VE6bRBb3NsbPS5xHazDzszSDznuCcuDkbUOeQowDxgkc1xN1Pf6fe6nY3X2qPUrn5muJYgFiAzht/PBA7AfUCumudYttSv5pYt8ULAKu1tqooXAbt1PT6Yrnte1O31W1MOmoyRyXnmy3MjkIsefljIPzFRjrwO1KQRudh8Kxp9jZyNaQi/vbq08mcCXBiAyPNRMFWUg4JwSo59cc7YaPNfahNF/aggWItlHJC4bLDlfl+YEDIGM0i3Vrp+jXGnSOYpri4fyHjbaI1I5+YdsjgD19+MjS9Su4bc6c0Mt5DFJlWjY4kTGMenA79vTilcaR1nh7VP+EVRdGutNF8moyLLHcxOCz8jKbc/IQcehwa9Y8G+MdHtdLkvA8UjuzyJbxyBWV+FK9hjpngep5r5vmt2gbFw5jkdSxD8PtPQ5Pfr+npXUeF9Ym02xt7ERSLLDKQs6xqFcE9TuJGc4+YY6VUZWZM43Vz6b0nxE+ooJFslhj2gtunDEE/QYP51fbUEPcfnXKaDO/9jWyzhdyqANpByoHB4JAP0NWnmTHfFdaWhys3Xvo+7D86ia+hP8QH41gtNH71E8qe9Owjee8j676ia8hP8ZrAedfU1A0w7Zp2A6B7uE/xGo2uY8dTiufM/wDeyaia5bOBmlYDdkul9KryXK596xmun9TTWuW7mgZpyXIPbmoGn4NUWnba7BlwmOp5P0qFrqgC885x3/Oomn9c/nVJrr8qie7PoMUwLrT/AO0ajabt6+tUmu/VRUTXZP8ACKLAXHuB3LVE1wv+1VJ7gk00zs3cCiwFp5/qKief/a/OqzS1G0tFgLLSZqJpMGq7SmoXlOaLDLbS/Sommqo0jetRtJ6GiwWLTS5qJpaqvK3rURlaiw7FppDTGlNVHmb1pnmtTsFiy01MMpzVZpaaZPegLFh3zTGk4qAyU0ycUrjsSl6Y0mOnNRF/zqNn/OgCcvx2oD1W3mjcfWkBz4fcCQM0bsVGeaROMjrWBqTg9aAV55wPzqHLZ609cqdykA0CsSA5pV21HliMnApcNtz1/wAKq4iZW4B7GnhhUIbdwOT2FISRTuBaDCng1V3dOQPrUm/k46Z49TVXCxYBpUYemR3qAOM9aerDawKnd2weMe9AFgOP8BTg9VN3enBjTFYueYMil8zmqoenhhj8aaYrFlZKestVc+hpwNWmDLizVIJaohqkV6dyLF0S09Jm9apB+acG96Yi8s1SrNxWer+9PVvemBppL3qRZSe9Zok96eshHemBqpLxUize9Zazehp6yH1poRrxzGp0m75rGSZh3qdJvegDajm96swyZPU1hpcHtip47ps9RQI6KJye9WY29z+dc/BeEdTVqO8PrUtAa9zcNDbPIkDTED7ijJP4d6831q/vtU1RbGG1toGk3bHZ/LVyM4A45Pt649K7Zbw9m5rF8US2csayXEXmTKpMYQc7vU1lUi7FwdmefeKLy7t7WCyeERSqu2TznLZBJHT+6ABkds571zmiSQ6T9nMrTuyzbyyEAbR0Aye54OOmK67xHZa7qywpcRmO1VhsLNvcewG3JP5Vn3Hh53QWEVm9tLJvkRGA3OAR6ZwOvpXG4u90dKkrEFyG1W8kv7QRSSFzL5CHYuD/AAD1Pt9fWs5rUXlv5cDKZw3mOEI+VeOR3BHJOBng1q3OhXtnbwySTTrLP0tli+fA69D0x7/lVa10TVGuTMqyMJUBbOPm7qvB6nAzUtPqik13JBZ3Vvq0sN3NDFaNCrJN5YMUithQTg47Zzzg59a66x0u3sdPe1W5ge4iMbqWI3b8g8AHL5weR2Y9Kx47LW9cFvCylIwAmVX7pzyScZyP5fnVjQfDV8uoy212xtuQCyf8tQRxnjgf5FXGDvsRKXmZ9/po1zUxBcweTJblk8hwxw3JPIGAOR3Nek+FPDgj0sQXbWtxFIv3vL5Vh0ZR25FVLnSmmliVcRGIkmYnLEkHP4c8D1Oe1b9u6wwLEsjMFGMscmt4UddTKc7rQ1NLhTTrNbWLGwHPAxn1JHrUz3DH+LFYzXeOrnNQvd9fnrdRsYm007f3qiadvWsY3h/vU03R/v0+UDYMznvTGlk/vVkm5P8Aephum/vmiwzWMzevPoKY0zCsoXW3lmDDJ4BwRUT3XOBIf8aLAaxlamNI3esk3J/vmj7Qf79TyhY0ZH59feo2k/CqBn4xuqN5v9qiwy8ziomkqk03+0TUTTHs1FgLzSGozLzyaotKf71RtLxw1FhpF8zDPemNP71nvL/tVH53vRYZoNMaY01Z7SN/epjSe/NAF9pqia44qkXPrTTKRxuoAtPNUby+9Vnk54OaYzEHk0WGTtKaYZKgL80xmpATGSmmWoGY0xmouMsGb2pnmVBu4pN2KLoCYyU0yVAXOaaW561NwsTmQCmmSoC4zTS6+9K4FjzBSeYagLj0FIGoHYx95HQ0ob161GHbJbPIAHQdKRuMVhc0Jsg0D9KhJwuacOx9qYNEu7nK/lShm55OB2x0qMfrSvnB5PI5oCxKrDbyAD6g9RSh8qOuepqHcS2eBx6Vb0pY5b6OGVAyykRnnG3dxke4zn8KaJasMSQqcr16cjNLuxjk1AOpHccU8U0wJQ2KcJBg9CfrUNPByxxxxTTAl8w45GPSl3nr2pmN2AT0BpccJ781SYEgkNPWTB547VCow30NOPOD6mmBYEuacHzUIHy/jTloJJQ9PD9Khpwq0xE4kp6vVcU4UxWLAkxT1kqBaUdaaYmi0sgp4kFVVPNPFUhWLQk9KesnvVUGpFNUItJN61Ks1UBUq0CL6zVIk+D6iqCmnqxoEakdx+VWUucjrWPGxqZXIoGay3HvSOqSENu2txk+uOg/Os5ZWp4mfGKVgNjeM/MRuH6VXaHF+txt3KCSfXd0B98DPFUhM/rSmZ8DnrSauNFiGGTfcPIqmds7ZT02+g9KSNZPKIjRVk5BLD6hT+FQmZ89aQzydMn86XKO5oWAVYAgj8ts5fI71KeuWxnr+NZXnPzzSGeQd6aRJr719aY8i54asc3Emep/OmNcSep/OqA1nkGeWqIyDu1ZTTyep/Ok859vJP50AaZcf3qTzMfxZrMMr4JyeDTTM/rQBqmU460wycetZ/mSGLduI5I/Smec/rSCxotIAoI3DI5JPU/5xUTTdup7VRaVqb5jMaBoviXcG+ZFwMjJ6+wqMyt/eqk0jCkMrUgL3nf7VNaZe7VQMjUhYnafWkBca4HrUbXHvVSUnkDgc0187jzxSKRZMw5pvmZztx75NV6a3WkMnMue9MaSohTB8x596AJ/MqNpM96iBNNJ5oAkMlJ5hx1qImmsxFAEjSNnOaZ5h9aZuNN3cUDJDIfWmmQjp1ph6UhapYx5kbuKYX/CmFjmkPSkA7zDSbzTN1NJNIBxc560hfJqIsc0hNA7EpkHYED65ppfHPX2plJnmgBxbNLmo91KOlO4z//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10" descr="A close up of a sign&#10;&#10;Description generated with very high confidence">
            <a:extLst>
              <a:ext uri="{FF2B5EF4-FFF2-40B4-BE49-F238E27FC236}">
                <a16:creationId xmlns="" xmlns:a16="http://schemas.microsoft.com/office/drawing/2014/main" id="{303BDD4A-2EF9-4461-B33B-FD6646BC3355}"/>
              </a:ext>
            </a:extLst>
          </p:cNvPr>
          <p:cNvPicPr>
            <a:picLocks noChangeAspect="1"/>
          </p:cNvPicPr>
          <p:nvPr/>
        </p:nvPicPr>
        <p:blipFill>
          <a:blip r:embed="rId2"/>
          <a:stretch>
            <a:fillRect/>
          </a:stretch>
        </p:blipFill>
        <p:spPr>
          <a:xfrm>
            <a:off x="8304551" y="2843684"/>
            <a:ext cx="3522965" cy="2603841"/>
          </a:xfrm>
          <a:prstGeom prst="rect">
            <a:avLst/>
          </a:prstGeom>
        </p:spPr>
      </p:pic>
      <p:sp>
        <p:nvSpPr>
          <p:cNvPr id="12" name="TextBox 11">
            <a:extLst>
              <a:ext uri="{FF2B5EF4-FFF2-40B4-BE49-F238E27FC236}">
                <a16:creationId xmlns="" xmlns:a16="http://schemas.microsoft.com/office/drawing/2014/main" id="{787F518E-FB3E-409E-9C32-031DA46C21F3}"/>
              </a:ext>
            </a:extLst>
          </p:cNvPr>
          <p:cNvSpPr txBox="1"/>
          <p:nvPr/>
        </p:nvSpPr>
        <p:spPr>
          <a:xfrm>
            <a:off x="8739265" y="5447525"/>
            <a:ext cx="2358169"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t>Photo Credit: http://iteachblogging.com/share-your-idea/</a:t>
            </a:r>
          </a:p>
        </p:txBody>
      </p:sp>
    </p:spTree>
    <p:extLst>
      <p:ext uri="{BB962C8B-B14F-4D97-AF65-F5344CB8AC3E}">
        <p14:creationId xmlns:p14="http://schemas.microsoft.com/office/powerpoint/2010/main" val="1098557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479" y="149903"/>
            <a:ext cx="11242623" cy="2021798"/>
          </a:xfrm>
        </p:spPr>
        <p:txBody>
          <a:bodyPr/>
          <a:lstStyle/>
          <a:p>
            <a:r>
              <a:rPr lang="en-US" b="1" dirty="0"/>
              <a:t>Measurement and monitoring of attunement </a:t>
            </a:r>
            <a:r>
              <a:rPr lang="en-US" sz="2800" dirty="0"/>
              <a:t>(Pryce &amp; Deane, in preparation)</a:t>
            </a:r>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4565" y="1385047"/>
            <a:ext cx="6387353" cy="5378824"/>
          </a:xfrm>
        </p:spPr>
      </p:pic>
    </p:spTree>
    <p:extLst>
      <p:ext uri="{BB962C8B-B14F-4D97-AF65-F5344CB8AC3E}">
        <p14:creationId xmlns:p14="http://schemas.microsoft.com/office/powerpoint/2010/main" val="524661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497" y="209862"/>
            <a:ext cx="11197653" cy="1961838"/>
          </a:xfrm>
        </p:spPr>
        <p:txBody>
          <a:bodyPr/>
          <a:lstStyle/>
          <a:p>
            <a:r>
              <a:rPr lang="en-US" b="1" dirty="0"/>
              <a:t>Next steps in measuring attunement</a:t>
            </a:r>
          </a:p>
        </p:txBody>
      </p:sp>
      <p:sp>
        <p:nvSpPr>
          <p:cNvPr id="3" name="Content Placeholder 2"/>
          <p:cNvSpPr>
            <a:spLocks noGrp="1"/>
          </p:cNvSpPr>
          <p:nvPr>
            <p:ph idx="1"/>
          </p:nvPr>
        </p:nvSpPr>
        <p:spPr>
          <a:xfrm>
            <a:off x="764497" y="1004341"/>
            <a:ext cx="11317575" cy="5651292"/>
          </a:xfrm>
        </p:spPr>
        <p:txBody>
          <a:bodyPr/>
          <a:lstStyle/>
          <a:p>
            <a:r>
              <a:rPr lang="en-US" sz="2800" dirty="0"/>
              <a:t>Analyzing scale from current U.S. based sample (n = 405); promising findings to date</a:t>
            </a:r>
          </a:p>
          <a:p>
            <a:r>
              <a:rPr lang="en-US" sz="2800" dirty="0"/>
              <a:t>Piloting of scale with mentors in India-based sample and exploration of role of attunement in predicting match quality and potentially correlating with empathy</a:t>
            </a:r>
          </a:p>
          <a:p>
            <a:r>
              <a:rPr lang="en-US" sz="2800" dirty="0"/>
              <a:t>Interest in ongoing cross-cultural work so field can use measure to screen and support mentors and staff</a:t>
            </a:r>
          </a:p>
          <a:p>
            <a:r>
              <a:rPr lang="en-US" sz="2800" dirty="0"/>
              <a:t>Check in after workshop if curious!</a:t>
            </a:r>
          </a:p>
          <a:p>
            <a:endParaRPr lang="en-US" sz="28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652" y="3747069"/>
            <a:ext cx="5026702" cy="3110931"/>
          </a:xfrm>
          <a:prstGeom prst="rect">
            <a:avLst/>
          </a:prstGeom>
        </p:spPr>
      </p:pic>
    </p:spTree>
    <p:extLst>
      <p:ext uri="{BB962C8B-B14F-4D97-AF65-F5344CB8AC3E}">
        <p14:creationId xmlns:p14="http://schemas.microsoft.com/office/powerpoint/2010/main" val="92364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908" y="160362"/>
            <a:ext cx="11172092" cy="824376"/>
          </a:xfrm>
        </p:spPr>
        <p:txBody>
          <a:bodyPr>
            <a:normAutofit/>
          </a:bodyPr>
          <a:lstStyle/>
          <a:p>
            <a:r>
              <a:rPr lang="en-US" sz="4600" b="1" dirty="0">
                <a:solidFill>
                  <a:schemeClr val="tx1"/>
                </a:solidFill>
              </a:rPr>
              <a:t>Wrap-Up</a:t>
            </a:r>
            <a:r>
              <a:rPr lang="en-US" sz="4800" dirty="0"/>
              <a:t>	</a:t>
            </a:r>
          </a:p>
        </p:txBody>
      </p:sp>
      <p:sp>
        <p:nvSpPr>
          <p:cNvPr id="3" name="Content Placeholder 2"/>
          <p:cNvSpPr>
            <a:spLocks noGrp="1"/>
          </p:cNvSpPr>
          <p:nvPr>
            <p:ph idx="1"/>
          </p:nvPr>
        </p:nvSpPr>
        <p:spPr>
          <a:xfrm>
            <a:off x="879231" y="984738"/>
            <a:ext cx="9820437" cy="1283449"/>
          </a:xfrm>
        </p:spPr>
        <p:txBody>
          <a:bodyPr>
            <a:normAutofit/>
          </a:bodyPr>
          <a:lstStyle/>
          <a:p>
            <a:pPr>
              <a:buSzPct val="70000"/>
            </a:pPr>
            <a:r>
              <a:rPr lang="en-US" sz="3600" dirty="0">
                <a:solidFill>
                  <a:schemeClr val="tx1"/>
                </a:solidFill>
              </a:rPr>
              <a:t>Final questions and considerations </a:t>
            </a:r>
          </a:p>
          <a:p>
            <a:pPr>
              <a:buSzPct val="70000"/>
            </a:pPr>
            <a:endParaRPr lang="en-US" sz="3600" dirty="0">
              <a:solidFill>
                <a:schemeClr val="tx1"/>
              </a:solidFill>
            </a:endParaRPr>
          </a:p>
        </p:txBody>
      </p:sp>
      <p:pic>
        <p:nvPicPr>
          <p:cNvPr id="4" name="Picture 3"/>
          <p:cNvPicPr>
            <a:picLocks noChangeAspect="1"/>
          </p:cNvPicPr>
          <p:nvPr/>
        </p:nvPicPr>
        <p:blipFill>
          <a:blip r:embed="rId3"/>
          <a:stretch>
            <a:fillRect/>
          </a:stretch>
        </p:blipFill>
        <p:spPr>
          <a:xfrm>
            <a:off x="2432648" y="2518912"/>
            <a:ext cx="7473351" cy="4123427"/>
          </a:xfrm>
          <a:prstGeom prst="rect">
            <a:avLst/>
          </a:prstGeom>
        </p:spPr>
      </p:pic>
    </p:spTree>
    <p:extLst>
      <p:ext uri="{BB962C8B-B14F-4D97-AF65-F5344CB8AC3E}">
        <p14:creationId xmlns:p14="http://schemas.microsoft.com/office/powerpoint/2010/main" val="261144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4"/>
          <p:cNvSpPr>
            <a:spLocks noGrp="1"/>
          </p:cNvSpPr>
          <p:nvPr>
            <p:ph type="title"/>
          </p:nvPr>
        </p:nvSpPr>
        <p:spPr>
          <a:xfrm>
            <a:off x="2133600" y="465138"/>
            <a:ext cx="7946136" cy="1216152"/>
          </a:xfrm>
        </p:spPr>
        <p:txBody>
          <a:bodyPr>
            <a:normAutofit/>
          </a:bodyPr>
          <a:lstStyle/>
          <a:p>
            <a:pPr algn="ctr"/>
            <a:r>
              <a:rPr lang="en-US" altLang="en-US" sz="4200" b="1" dirty="0">
                <a:ea typeface="ＭＳ Ｐゴシック" pitchFamily="34" charset="-128"/>
              </a:rPr>
              <a:t>Practicing Presence </a:t>
            </a:r>
          </a:p>
        </p:txBody>
      </p:sp>
      <p:sp>
        <p:nvSpPr>
          <p:cNvPr id="249860" name="AutoShape 5" descr="Image result for turn off all electronics"/>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800">
              <a:solidFill>
                <a:srgbClr val="000000"/>
              </a:solidFill>
            </a:endParaRPr>
          </a:p>
        </p:txBody>
      </p:sp>
      <p:sp>
        <p:nvSpPr>
          <p:cNvPr id="249861" name="AutoShape 8" descr="Image result for turn off all electronics"/>
          <p:cNvSpPr>
            <a:spLocks noChangeAspect="1" noChangeArrowheads="1"/>
          </p:cNvSpPr>
          <p:nvPr/>
        </p:nvSpPr>
        <p:spPr bwMode="auto">
          <a:xfrm>
            <a:off x="1676400" y="79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800">
              <a:solidFill>
                <a:srgbClr val="000000"/>
              </a:solidFill>
            </a:endParaRPr>
          </a:p>
        </p:txBody>
      </p:sp>
      <p:sp>
        <p:nvSpPr>
          <p:cNvPr id="249862" name="AutoShape 11" descr="Image result for turn off all electronics"/>
          <p:cNvSpPr>
            <a:spLocks noChangeAspect="1" noChangeArrowheads="1"/>
          </p:cNvSpPr>
          <p:nvPr/>
        </p:nvSpPr>
        <p:spPr bwMode="auto">
          <a:xfrm>
            <a:off x="1828800" y="160338"/>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en-US" altLang="en-US" sz="1800">
              <a:solidFill>
                <a:srgbClr val="000000"/>
              </a:solidFill>
            </a:endParaRPr>
          </a:p>
        </p:txBody>
      </p:sp>
      <p:pic>
        <p:nvPicPr>
          <p:cNvPr id="3074" name="Picture 2" descr="Image result for pres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872991"/>
            <a:ext cx="6343650" cy="326892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2247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29" y="216393"/>
            <a:ext cx="11005764" cy="793008"/>
          </a:xfrm>
        </p:spPr>
        <p:txBody>
          <a:bodyPr>
            <a:normAutofit/>
          </a:bodyPr>
          <a:lstStyle/>
          <a:p>
            <a:r>
              <a:rPr lang="en-US" b="1" dirty="0"/>
              <a:t>What we know from research and practice</a:t>
            </a:r>
          </a:p>
        </p:txBody>
      </p:sp>
      <p:sp>
        <p:nvSpPr>
          <p:cNvPr id="3" name="Content Placeholder 2"/>
          <p:cNvSpPr>
            <a:spLocks noGrp="1"/>
          </p:cNvSpPr>
          <p:nvPr>
            <p:ph sz="half" idx="1"/>
          </p:nvPr>
        </p:nvSpPr>
        <p:spPr>
          <a:xfrm>
            <a:off x="1037771" y="1059542"/>
            <a:ext cx="5058229" cy="5650015"/>
          </a:xfrm>
        </p:spPr>
        <p:txBody>
          <a:bodyPr>
            <a:noAutofit/>
          </a:bodyPr>
          <a:lstStyle/>
          <a:p>
            <a:pPr>
              <a:buFont typeface="Arial" panose="020B0604020202020204" pitchFamily="34" charset="0"/>
              <a:buChar char="•"/>
            </a:pPr>
            <a:r>
              <a:rPr lang="en-US" altLang="en-US" sz="2600" dirty="0"/>
              <a:t>Relationships are central– </a:t>
            </a:r>
          </a:p>
          <a:p>
            <a:pPr marL="344488" indent="0">
              <a:buNone/>
            </a:pPr>
            <a:r>
              <a:rPr lang="en-US" altLang="en-US" sz="2600" b="1" i="1" dirty="0">
                <a:solidFill>
                  <a:schemeClr val="tx2">
                    <a:lumMod val="50000"/>
                    <a:lumOff val="50000"/>
                  </a:schemeClr>
                </a:solidFill>
              </a:rPr>
              <a:t>“W</a:t>
            </a:r>
            <a:r>
              <a:rPr lang="en-US" sz="2600" b="1" i="1" dirty="0">
                <a:solidFill>
                  <a:schemeClr val="tx2">
                    <a:lumMod val="50000"/>
                    <a:lumOff val="50000"/>
                  </a:schemeClr>
                </a:solidFill>
              </a:rPr>
              <a:t>e say this program is all about relationships, but we don’t often talk about how to do that, to create the relationships we so value. This process finally gives us a way to think about &amp; practice that.” </a:t>
            </a:r>
          </a:p>
          <a:p>
            <a:pPr marL="344488" indent="0">
              <a:buNone/>
            </a:pPr>
            <a:endParaRPr lang="en-US" dirty="0">
              <a:solidFill>
                <a:schemeClr val="tx1"/>
              </a:solidFill>
            </a:endParaRPr>
          </a:p>
          <a:p>
            <a:pPr>
              <a:buFont typeface="Arial" panose="020B0604020202020204" pitchFamily="34" charset="0"/>
              <a:buChar char="•"/>
            </a:pPr>
            <a:r>
              <a:rPr lang="en-US" altLang="en-US" sz="2600" dirty="0"/>
              <a:t>Better understanding of relationship process holds promise for more effective intervention (Keller, 2005)</a:t>
            </a:r>
          </a:p>
        </p:txBody>
      </p:sp>
      <p:pic>
        <p:nvPicPr>
          <p:cNvPr id="5" name="Picture 2" descr="http://www.pdx.edu/youth-mentoring/sites/www.pdx.edu.youth-mentoring/files/styles/pdx_collage_large/public/4563089841_e7b9953a89_o.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7249" t="1026" r="12880" b="1026"/>
          <a:stretch/>
        </p:blipFill>
        <p:spPr bwMode="auto">
          <a:xfrm>
            <a:off x="6690840" y="1649187"/>
            <a:ext cx="4562170" cy="36721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619590" y="5321300"/>
            <a:ext cx="4748981" cy="461665"/>
          </a:xfrm>
          <a:prstGeom prst="rect">
            <a:avLst/>
          </a:prstGeom>
          <a:noFill/>
        </p:spPr>
        <p:txBody>
          <a:bodyPr wrap="square" rtlCol="0">
            <a:spAutoFit/>
          </a:bodyPr>
          <a:lstStyle/>
          <a:p>
            <a:r>
              <a:rPr lang="en-US" sz="1200" dirty="0"/>
              <a:t>Photo credit: http://www.pdx.edu/youth-mentoring/diversity-in-youth-mentoring-relationships</a:t>
            </a:r>
          </a:p>
        </p:txBody>
      </p:sp>
    </p:spTree>
    <p:extLst>
      <p:ext uri="{BB962C8B-B14F-4D97-AF65-F5344CB8AC3E}">
        <p14:creationId xmlns:p14="http://schemas.microsoft.com/office/powerpoint/2010/main" val="69581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1" y="232230"/>
            <a:ext cx="10087429" cy="812799"/>
          </a:xfrm>
        </p:spPr>
        <p:txBody>
          <a:bodyPr>
            <a:normAutofit/>
          </a:bodyPr>
          <a:lstStyle/>
          <a:p>
            <a:r>
              <a:rPr lang="en-US" sz="4600" b="1" dirty="0"/>
              <a:t>Definition of Attunement </a:t>
            </a:r>
            <a:r>
              <a:rPr lang="en-US" sz="2600" b="1" dirty="0"/>
              <a:t>(Pryce, 2012)</a:t>
            </a:r>
          </a:p>
        </p:txBody>
      </p:sp>
      <p:sp>
        <p:nvSpPr>
          <p:cNvPr id="3" name="Content Placeholder 2"/>
          <p:cNvSpPr>
            <a:spLocks noGrp="1"/>
          </p:cNvSpPr>
          <p:nvPr>
            <p:ph idx="1"/>
          </p:nvPr>
        </p:nvSpPr>
        <p:spPr>
          <a:xfrm>
            <a:off x="894701" y="970383"/>
            <a:ext cx="10087429" cy="5370285"/>
          </a:xfrm>
        </p:spPr>
        <p:txBody>
          <a:bodyPr>
            <a:normAutofit/>
          </a:bodyPr>
          <a:lstStyle/>
          <a:p>
            <a:pPr>
              <a:buSzPct val="70000"/>
            </a:pPr>
            <a:r>
              <a:rPr lang="en-US" sz="3200" dirty="0"/>
              <a:t>Capacity to </a:t>
            </a:r>
            <a:r>
              <a:rPr lang="en-US" sz="3200" i="1" dirty="0"/>
              <a:t>respond flexibly </a:t>
            </a:r>
            <a:r>
              <a:rPr lang="en-US" sz="3200" dirty="0"/>
              <a:t>to verbal and nonverbal cues by </a:t>
            </a:r>
            <a:r>
              <a:rPr lang="en-US" sz="3200" i="1" dirty="0"/>
              <a:t>taking into account others</a:t>
            </a:r>
            <a:r>
              <a:rPr lang="en-US" sz="3200" dirty="0"/>
              <a:t>’ needs and desires</a:t>
            </a:r>
          </a:p>
          <a:p>
            <a:pPr>
              <a:buSzPct val="70000"/>
            </a:pPr>
            <a:r>
              <a:rPr lang="en-US" sz="3200" dirty="0"/>
              <a:t>Represents </a:t>
            </a:r>
            <a:r>
              <a:rPr lang="en-US" sz="3200" i="1" dirty="0"/>
              <a:t>broad strategy </a:t>
            </a:r>
            <a:r>
              <a:rPr lang="en-US" sz="3200" dirty="0"/>
              <a:t>to elicit, read, interpret and reflect on others’ cues</a:t>
            </a:r>
          </a:p>
          <a:p>
            <a:pPr>
              <a:buSzPct val="70000"/>
            </a:pPr>
            <a:r>
              <a:rPr lang="en-US" sz="3200" dirty="0"/>
              <a:t>Requires </a:t>
            </a:r>
            <a:r>
              <a:rPr lang="en-US" sz="3200" i="1" dirty="0"/>
              <a:t>adaptation of expectations </a:t>
            </a:r>
            <a:r>
              <a:rPr lang="en-US" sz="3200" dirty="0"/>
              <a:t>based on others’ interests</a:t>
            </a:r>
          </a:p>
          <a:p>
            <a:pPr>
              <a:buSzPct val="70000"/>
            </a:pPr>
            <a:r>
              <a:rPr lang="en-US" sz="3200" dirty="0"/>
              <a:t>Involves level </a:t>
            </a:r>
            <a:r>
              <a:rPr lang="en-US" sz="3200" i="1" dirty="0"/>
              <a:t>of intentionality </a:t>
            </a:r>
            <a:r>
              <a:rPr lang="en-US" sz="3200" dirty="0"/>
              <a:t>in approve toward building the relationship</a:t>
            </a:r>
          </a:p>
          <a:p>
            <a:pPr marL="0" indent="0">
              <a:buNone/>
            </a:pPr>
            <a:endParaRPr lang="en-US" sz="3200" dirty="0"/>
          </a:p>
        </p:txBody>
      </p:sp>
      <p:pic>
        <p:nvPicPr>
          <p:cNvPr id="4" name="Picture 3"/>
          <p:cNvPicPr>
            <a:picLocks noChangeAspect="1"/>
          </p:cNvPicPr>
          <p:nvPr/>
        </p:nvPicPr>
        <p:blipFill>
          <a:blip r:embed="rId3"/>
          <a:stretch>
            <a:fillRect/>
          </a:stretch>
        </p:blipFill>
        <p:spPr>
          <a:xfrm>
            <a:off x="9649807" y="4330797"/>
            <a:ext cx="2422273" cy="2422273"/>
          </a:xfrm>
          <a:prstGeom prst="rect">
            <a:avLst/>
          </a:prstGeom>
        </p:spPr>
      </p:pic>
    </p:spTree>
    <p:extLst>
      <p:ext uri="{BB962C8B-B14F-4D97-AF65-F5344CB8AC3E}">
        <p14:creationId xmlns:p14="http://schemas.microsoft.com/office/powerpoint/2010/main" val="312069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24459" y="179883"/>
            <a:ext cx="11212643" cy="824458"/>
          </a:xfrm>
        </p:spPr>
        <p:txBody>
          <a:bodyPr>
            <a:normAutofit/>
          </a:bodyPr>
          <a:lstStyle/>
          <a:p>
            <a:r>
              <a:rPr lang="en-US" sz="4200" b="1" dirty="0"/>
              <a:t>Attunement as Theory of Change</a:t>
            </a:r>
          </a:p>
        </p:txBody>
      </p:sp>
      <p:sp>
        <p:nvSpPr>
          <p:cNvPr id="3" name="Rectangle 3"/>
          <p:cNvSpPr txBox="1">
            <a:spLocks noGrp="1"/>
          </p:cNvSpPr>
          <p:nvPr>
            <p:ph idx="1"/>
          </p:nvPr>
        </p:nvSpPr>
        <p:spPr>
          <a:xfrm>
            <a:off x="824459" y="719529"/>
            <a:ext cx="11212643" cy="5787632"/>
          </a:xfrm>
        </p:spPr>
        <p:txBody>
          <a:bodyPr/>
          <a:lstStyle/>
          <a:p>
            <a:pPr marL="0" indent="0">
              <a:buNone/>
            </a:pPr>
            <a:endParaRPr lang="en-US" sz="2800" dirty="0"/>
          </a:p>
          <a:p>
            <a:pPr marL="0" indent="0">
              <a:buNone/>
            </a:pPr>
            <a:endParaRPr lang="en-US" sz="2800" dirty="0"/>
          </a:p>
          <a:p>
            <a:pPr marL="0" indent="0">
              <a:buNone/>
            </a:pPr>
            <a:r>
              <a:rPr lang="en-US" sz="3200" dirty="0"/>
              <a:t>“When someone feels truly understood, “known,” the attunement that occurs creates a space where it is possible to try new ways of interacting.” </a:t>
            </a:r>
          </a:p>
          <a:p>
            <a:pPr marL="0" indent="0">
              <a:buNone/>
            </a:pPr>
            <a:r>
              <a:rPr lang="en-US" dirty="0"/>
              <a:t>				</a:t>
            </a:r>
            <a:r>
              <a:rPr lang="en-US" sz="2200" dirty="0"/>
              <a:t>Siegel &amp; </a:t>
            </a:r>
            <a:r>
              <a:rPr lang="en-US" sz="2200" dirty="0" err="1"/>
              <a:t>Hartzell</a:t>
            </a:r>
            <a:r>
              <a:rPr lang="en-US" sz="2200" dirty="0"/>
              <a:t>, 2003 in Lewis, 2011, p. 446.</a:t>
            </a:r>
          </a:p>
          <a:p>
            <a:pPr marL="0" indent="0">
              <a:buNone/>
            </a:pPr>
            <a:r>
              <a:rPr lang="en-US" sz="2200" dirty="0"/>
              <a:t>  </a:t>
            </a:r>
          </a:p>
        </p:txBody>
      </p:sp>
      <p:sp>
        <p:nvSpPr>
          <p:cNvPr id="4" name="Slide Number Placeholder 3"/>
          <p:cNvSpPr>
            <a:spLocks noGrp="1"/>
          </p:cNvSpPr>
          <p:nvPr>
            <p:ph type="sldNum" sz="quarter" idx="12"/>
          </p:nvPr>
        </p:nvSpPr>
        <p:spPr>
          <a:xfrm>
            <a:off x="10210801" y="6549955"/>
            <a:ext cx="361857" cy="227024"/>
          </a:xfrm>
          <a:prstGeom prst="rect">
            <a:avLst/>
          </a:prstGeom>
        </p:spPr>
        <p:txBody>
          <a:bodyPr/>
          <a:lstStyle/>
          <a:p>
            <a:pPr lvl="0"/>
            <a:fld id="{27B8E2D2-AA62-4C98-9DA0-454F5A35DBE6}" type="slidenum">
              <a:rPr lang="en-US" smtClean="0"/>
              <a:pPr lvl="0"/>
              <a:t>7</a:t>
            </a:fld>
            <a:endParaRPr lang="en-US"/>
          </a:p>
        </p:txBody>
      </p:sp>
      <p:pic>
        <p:nvPicPr>
          <p:cNvPr id="2" name="Picture 5">
            <a:extLst>
              <a:ext uri="{FF2B5EF4-FFF2-40B4-BE49-F238E27FC236}">
                <a16:creationId xmlns="" xmlns:a16="http://schemas.microsoft.com/office/drawing/2014/main" id="{3BB9B09F-3C85-440C-8244-F3CD3E38CF5C}"/>
              </a:ext>
            </a:extLst>
          </p:cNvPr>
          <p:cNvPicPr>
            <a:picLocks noChangeAspect="1"/>
          </p:cNvPicPr>
          <p:nvPr/>
        </p:nvPicPr>
        <p:blipFill>
          <a:blip r:embed="rId3"/>
          <a:stretch>
            <a:fillRect/>
          </a:stretch>
        </p:blipFill>
        <p:spPr>
          <a:xfrm>
            <a:off x="8501512" y="3864814"/>
            <a:ext cx="2550183" cy="2535806"/>
          </a:xfrm>
          <a:prstGeom prst="rect">
            <a:avLst/>
          </a:prstGeom>
        </p:spPr>
      </p:pic>
      <p:sp>
        <p:nvSpPr>
          <p:cNvPr id="8" name="Title 1">
            <a:extLst>
              <a:ext uri="{FF2B5EF4-FFF2-40B4-BE49-F238E27FC236}">
                <a16:creationId xmlns="" xmlns:a16="http://schemas.microsoft.com/office/drawing/2014/main" id="{31FD9C83-7BC9-449E-A3A3-51B35CE615CF}"/>
              </a:ext>
            </a:extLst>
          </p:cNvPr>
          <p:cNvSpPr txBox="1">
            <a:spLocks/>
          </p:cNvSpPr>
          <p:nvPr/>
        </p:nvSpPr>
        <p:spPr>
          <a:xfrm>
            <a:off x="11081048" y="4035427"/>
            <a:ext cx="1125329" cy="1752669"/>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1200" b="1" dirty="0"/>
              <a:t>Photo Credit: </a:t>
            </a:r>
          </a:p>
          <a:p>
            <a:r>
              <a:rPr lang="en-US" sz="1200" b="1" dirty="0"/>
              <a:t>https://www.hearfoundation.org/hear-foundation-mentoring-program/</a:t>
            </a:r>
            <a:endParaRPr lang="en-US" b="1"/>
          </a:p>
        </p:txBody>
      </p:sp>
    </p:spTree>
    <p:extLst>
      <p:ext uri="{BB962C8B-B14F-4D97-AF65-F5344CB8AC3E}">
        <p14:creationId xmlns:p14="http://schemas.microsoft.com/office/powerpoint/2010/main" val="192904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31" y="174172"/>
            <a:ext cx="10330993" cy="823356"/>
          </a:xfrm>
        </p:spPr>
        <p:txBody>
          <a:bodyPr>
            <a:normAutofit/>
          </a:bodyPr>
          <a:lstStyle/>
          <a:p>
            <a:r>
              <a:rPr lang="en-US" sz="4600" b="1" dirty="0"/>
              <a:t>Initial Observed Attunement of Mentors</a:t>
            </a:r>
          </a:p>
        </p:txBody>
      </p:sp>
      <p:graphicFrame>
        <p:nvGraphicFramePr>
          <p:cNvPr id="5" name="Table 4"/>
          <p:cNvGraphicFramePr>
            <a:graphicFrameLocks noGrp="1"/>
          </p:cNvGraphicFramePr>
          <p:nvPr>
            <p:extLst/>
          </p:nvPr>
        </p:nvGraphicFramePr>
        <p:xfrm>
          <a:off x="930503" y="977642"/>
          <a:ext cx="10330993" cy="5468940"/>
        </p:xfrm>
        <a:graphic>
          <a:graphicData uri="http://schemas.openxmlformats.org/drawingml/2006/table">
            <a:tbl>
              <a:tblPr/>
              <a:tblGrid>
                <a:gridCol w="2282171">
                  <a:extLst>
                    <a:ext uri="{9D8B030D-6E8A-4147-A177-3AD203B41FA5}">
                      <a16:colId xmlns="" xmlns:a16="http://schemas.microsoft.com/office/drawing/2014/main" val="20000"/>
                    </a:ext>
                  </a:extLst>
                </a:gridCol>
                <a:gridCol w="8048822">
                  <a:extLst>
                    <a:ext uri="{9D8B030D-6E8A-4147-A177-3AD203B41FA5}">
                      <a16:colId xmlns="" xmlns:a16="http://schemas.microsoft.com/office/drawing/2014/main" val="20001"/>
                    </a:ext>
                  </a:extLst>
                </a:gridCol>
              </a:tblGrid>
              <a:tr h="9097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Category</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Characteristics</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13637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Highly Attuned (40%)</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Consistently seeks to attend flexibly and creatively to verbal or nonverbal signs as to preferences, concerns, feelings  </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1798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Moderately Attuned (45%)</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Although generally attuned, attention and flexibility varies due to challenges connecting with other, involvement with other group members, or lack of program support.</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13970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Minimally Attuned (15%) </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Times New Roman" pitchFamily="18" charset="0"/>
                        </a:rPr>
                        <a:t>Slow or unable to adjust approach based on verbal or nonverbal signs as to preferences, concerns, or feelings.</a:t>
                      </a:r>
                      <a:endParaRPr kumimoji="0" lang="en-US" sz="20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0675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941290" y="165100"/>
            <a:ext cx="10163175" cy="779463"/>
          </a:xfrm>
        </p:spPr>
        <p:txBody>
          <a:bodyPr>
            <a:normAutofit/>
          </a:bodyPr>
          <a:lstStyle/>
          <a:p>
            <a:pPr lvl="0"/>
            <a:r>
              <a:rPr lang="en-US" sz="4000" b="1" dirty="0">
                <a:ea typeface="ＭＳ Ｐゴシック" pitchFamily="34"/>
              </a:rPr>
              <a:t>Fussy Baby Network</a:t>
            </a:r>
            <a:r>
              <a:rPr lang="en-US" sz="4000" b="1" baseline="100000" dirty="0">
                <a:ea typeface="ＭＳ Ｐゴシック" pitchFamily="34"/>
                <a:cs typeface="Arial" pitchFamily="34"/>
              </a:rPr>
              <a:t>®</a:t>
            </a:r>
          </a:p>
        </p:txBody>
      </p:sp>
      <p:sp>
        <p:nvSpPr>
          <p:cNvPr id="3" name="Rectangle 3"/>
          <p:cNvSpPr txBox="1">
            <a:spLocks noGrp="1"/>
          </p:cNvSpPr>
          <p:nvPr>
            <p:ph type="body" idx="4294967295"/>
          </p:nvPr>
        </p:nvSpPr>
        <p:spPr>
          <a:xfrm>
            <a:off x="6432550" y="1093788"/>
            <a:ext cx="5759450" cy="5486400"/>
          </a:xfrm>
        </p:spPr>
        <p:txBody>
          <a:bodyPr>
            <a:normAutofit/>
          </a:bodyPr>
          <a:lstStyle/>
          <a:p>
            <a:pPr>
              <a:spcBef>
                <a:spcPts val="700"/>
              </a:spcBef>
            </a:pPr>
            <a:r>
              <a:rPr lang="en-US" sz="2800" dirty="0">
                <a:ea typeface="ＭＳ Ｐゴシック" pitchFamily="34"/>
              </a:rPr>
              <a:t>National model prevention program</a:t>
            </a:r>
          </a:p>
          <a:p>
            <a:pPr>
              <a:spcBef>
                <a:spcPts val="700"/>
              </a:spcBef>
            </a:pPr>
            <a:r>
              <a:rPr lang="en-US" sz="2800" dirty="0">
                <a:ea typeface="ＭＳ Ｐゴシック" pitchFamily="34"/>
              </a:rPr>
              <a:t>FAN Approach to Family Engagement and Reflective Practice (</a:t>
            </a:r>
            <a:r>
              <a:rPr lang="en-US" altLang="en-US" sz="2800" dirty="0" err="1">
                <a:solidFill>
                  <a:schemeClr val="tx1"/>
                </a:solidFill>
              </a:rPr>
              <a:t>Gilkerson</a:t>
            </a:r>
            <a:r>
              <a:rPr lang="en-US" altLang="en-US" sz="2800" dirty="0">
                <a:solidFill>
                  <a:schemeClr val="tx1"/>
                </a:solidFill>
              </a:rPr>
              <a:t> &amp; Gray, 2013; </a:t>
            </a:r>
            <a:r>
              <a:rPr lang="en-US" altLang="en-US" sz="2800" dirty="0" err="1">
                <a:solidFill>
                  <a:schemeClr val="tx1"/>
                </a:solidFill>
              </a:rPr>
              <a:t>Gilkerson</a:t>
            </a:r>
            <a:r>
              <a:rPr lang="en-US" altLang="en-US" sz="2800" dirty="0">
                <a:solidFill>
                  <a:schemeClr val="tx1"/>
                </a:solidFill>
              </a:rPr>
              <a:t> et al, 2013).</a:t>
            </a:r>
            <a:endParaRPr lang="en-US" sz="2800" dirty="0">
              <a:ea typeface="ＭＳ Ｐゴシック" pitchFamily="34"/>
            </a:endParaRPr>
          </a:p>
          <a:p>
            <a:pPr>
              <a:spcBef>
                <a:spcPts val="700"/>
              </a:spcBef>
            </a:pPr>
            <a:r>
              <a:rPr lang="en-US" sz="2800" dirty="0">
                <a:ea typeface="ＭＳ Ｐゴシック" pitchFamily="34"/>
              </a:rPr>
              <a:t>International Network</a:t>
            </a:r>
          </a:p>
          <a:p>
            <a:pPr>
              <a:buSzPct val="70000"/>
            </a:pPr>
            <a:r>
              <a:rPr lang="en-US" altLang="en-US" sz="2800" dirty="0">
                <a:solidFill>
                  <a:schemeClr val="tx1"/>
                </a:solidFill>
              </a:rPr>
              <a:t>FAN approach applicable to communication and engagement processes across settings</a:t>
            </a:r>
          </a:p>
          <a:p>
            <a:pPr>
              <a:spcBef>
                <a:spcPts val="700"/>
              </a:spcBef>
            </a:pPr>
            <a:endParaRPr lang="en-US" sz="2800" dirty="0">
              <a:ea typeface="ＭＳ Ｐゴシック" pitchFamily="34"/>
            </a:endParaRPr>
          </a:p>
          <a:p>
            <a:pPr>
              <a:spcBef>
                <a:spcPts val="700"/>
              </a:spcBef>
            </a:pPr>
            <a:endParaRPr lang="en-US" sz="2800" dirty="0">
              <a:ea typeface="ＭＳ Ｐゴシック" pitchFamily="34"/>
            </a:endParaRPr>
          </a:p>
        </p:txBody>
      </p:sp>
      <p:pic>
        <p:nvPicPr>
          <p:cNvPr id="4" name="Picture 2"/>
          <p:cNvPicPr>
            <a:picLocks noGrp="1" noChangeAspect="1"/>
          </p:cNvPicPr>
          <p:nvPr>
            <p:ph type="pic" idx="4294967295"/>
          </p:nvPr>
        </p:nvPicPr>
        <p:blipFill>
          <a:blip r:embed="rId3" cstate="print"/>
          <a:srcRect/>
          <a:stretch>
            <a:fillRect/>
          </a:stretch>
        </p:blipFill>
        <p:spPr>
          <a:xfrm>
            <a:off x="995078" y="1093788"/>
            <a:ext cx="4981575" cy="5486400"/>
          </a:xfrm>
          <a:prstGeom prst="rect">
            <a:avLst/>
          </a:prstGeom>
          <a:ln>
            <a:noFill/>
          </a:ln>
          <a:effectLst>
            <a:softEdge rad="112500"/>
          </a:effectLst>
        </p:spPr>
      </p:pic>
    </p:spTree>
    <p:extLst>
      <p:ext uri="{BB962C8B-B14F-4D97-AF65-F5344CB8AC3E}">
        <p14:creationId xmlns:p14="http://schemas.microsoft.com/office/powerpoint/2010/main" val="107850535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63</TotalTime>
  <Words>2535</Words>
  <Application>Microsoft Office PowerPoint</Application>
  <PresentationFormat>Widescreen</PresentationFormat>
  <Paragraphs>314</Paragraphs>
  <Slides>36</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Calibri</vt:lpstr>
      <vt:lpstr>Franklin Gothic Book</vt:lpstr>
      <vt:lpstr>Times New Roman</vt:lpstr>
      <vt:lpstr>Wingdings</vt:lpstr>
      <vt:lpstr>Crop</vt:lpstr>
      <vt:lpstr>  THE DEVELOPMENT AND MEASUREMENT  OF ATTUNEMENT AMONG ADULTS IN THE  YOUTH MENTORING SYSTEM Involve Conference, Wellington, NZ  August 14, 2018</vt:lpstr>
      <vt:lpstr>Pair and share</vt:lpstr>
      <vt:lpstr>PowerPoint Presentation</vt:lpstr>
      <vt:lpstr>Practicing Presence </vt:lpstr>
      <vt:lpstr>What we know from research and practice</vt:lpstr>
      <vt:lpstr>Definition of Attunement (Pryce, 2012)</vt:lpstr>
      <vt:lpstr>Attunement as Theory of Change</vt:lpstr>
      <vt:lpstr>Initial Observed Attunement of Mentors</vt:lpstr>
      <vt:lpstr>Fussy Baby Network®</vt:lpstr>
      <vt:lpstr>Mentoring FAN: “How you do the work” PLEASE EMAIL jpryce@luc.edu IF YOU ARE INTERESTED IN THIS MODEL</vt:lpstr>
      <vt:lpstr>FAN Matching Process during interaction</vt:lpstr>
      <vt:lpstr>FAN Interactions vs Moments</vt:lpstr>
      <vt:lpstr>PowerPoint Presentation</vt:lpstr>
      <vt:lpstr>“When you do something that doesn’t work, you have an opportunity to learn something and grow closer.” Dr. Brazelton</vt:lpstr>
      <vt:lpstr>Misattunement</vt:lpstr>
      <vt:lpstr>Your Mismatch Story</vt:lpstr>
      <vt:lpstr>Staff reflections on importance of attunement</vt:lpstr>
      <vt:lpstr>Pair &amp; Share on FAN</vt:lpstr>
      <vt:lpstr>Empathic Inquiry: Example</vt:lpstr>
      <vt:lpstr>Empathic Response?  Yes or No</vt:lpstr>
      <vt:lpstr>Strategies for Empathic Inquiry</vt:lpstr>
      <vt:lpstr> Pair and Share </vt:lpstr>
      <vt:lpstr>Findings on training of mentoring staff</vt:lpstr>
      <vt:lpstr>Qualitative findings</vt:lpstr>
      <vt:lpstr>Qualitative findings (cont).</vt:lpstr>
      <vt:lpstr>Qualitative findings (cont).</vt:lpstr>
      <vt:lpstr>Process Evaluation Data</vt:lpstr>
      <vt:lpstr>Findings to date from mentor feedback</vt:lpstr>
      <vt:lpstr>Findings on training of mentors  </vt:lpstr>
      <vt:lpstr>Overview of partner agencies to date</vt:lpstr>
      <vt:lpstr>Overview of Training Structure </vt:lpstr>
      <vt:lpstr>Overview of findings from trainings</vt:lpstr>
      <vt:lpstr>Reactions? Questions? Anticipated Challenges?  One idea you would like  to remember from the Mentoring FAN?    What will you take with you?</vt:lpstr>
      <vt:lpstr>Measurement and monitoring of attunement (Pryce &amp; Deane, in preparation)</vt:lpstr>
      <vt:lpstr>Next steps in measuring attunement</vt:lpstr>
      <vt:lpstr>Wrap-Up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AND MEASUREMENT  OF ATTUNEMENT AMONG ADULTS IN THE  YOUTH MENTORING SYSTEM Involve Conference, Wellington, NZ  August 14, 2018</dc:title>
  <dc:creator>julia</dc:creator>
  <cp:lastModifiedBy>julia</cp:lastModifiedBy>
  <cp:revision>21</cp:revision>
  <dcterms:created xsi:type="dcterms:W3CDTF">2018-07-30T15:32:54Z</dcterms:created>
  <dcterms:modified xsi:type="dcterms:W3CDTF">2018-09-13T18:52:16Z</dcterms:modified>
</cp:coreProperties>
</file>